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6" r:id="rId16"/>
    <p:sldId id="273" r:id="rId17"/>
    <p:sldId id="274" r:id="rId18"/>
    <p:sldId id="275" r:id="rId19"/>
    <p:sldId id="271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smina%20Stosic\Downloads\Lista2023SedmiRazred%20_kona&#269;no%203.7.%20(1)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sr-Cyrl-CS"/>
              <a:t>успех ученика на тесту способности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POBodovima!$J$6:$V$6</c:f>
              <c:numCache>
                <c:formatCode>General</c:formatCode>
                <c:ptCount val="13"/>
                <c:pt idx="0">
                  <c:v>120</c:v>
                </c:pt>
                <c:pt idx="1">
                  <c:v>110</c:v>
                </c:pt>
                <c:pt idx="2">
                  <c:v>100</c:v>
                </c:pt>
                <c:pt idx="3">
                  <c:v>90</c:v>
                </c:pt>
                <c:pt idx="4">
                  <c:v>80</c:v>
                </c:pt>
                <c:pt idx="5">
                  <c:v>70</c:v>
                </c:pt>
                <c:pt idx="6">
                  <c:v>60</c:v>
                </c:pt>
                <c:pt idx="7">
                  <c:v>50</c:v>
                </c:pt>
                <c:pt idx="8">
                  <c:v>40</c:v>
                </c:pt>
                <c:pt idx="9">
                  <c:v>30</c:v>
                </c:pt>
                <c:pt idx="10">
                  <c:v>20</c:v>
                </c:pt>
                <c:pt idx="11">
                  <c:v>10</c:v>
                </c:pt>
                <c:pt idx="12">
                  <c:v>0</c:v>
                </c:pt>
              </c:numCache>
            </c:numRef>
          </c:cat>
          <c:val>
            <c:numRef>
              <c:f>POBodovima!$J$7:$V$7</c:f>
              <c:numCache>
                <c:formatCode>General</c:formatCode>
                <c:ptCount val="13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15</c:v>
                </c:pt>
                <c:pt idx="4">
                  <c:v>12</c:v>
                </c:pt>
                <c:pt idx="5">
                  <c:v>16</c:v>
                </c:pt>
                <c:pt idx="6">
                  <c:v>22</c:v>
                </c:pt>
                <c:pt idx="7">
                  <c:v>13</c:v>
                </c:pt>
                <c:pt idx="8">
                  <c:v>9</c:v>
                </c:pt>
                <c:pt idx="9">
                  <c:v>7</c:v>
                </c:pt>
                <c:pt idx="10">
                  <c:v>5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CF-4CEE-A06C-88EDA670E3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3453808"/>
        <c:axId val="351797536"/>
      </c:barChart>
      <c:catAx>
        <c:axId val="2834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797536"/>
        <c:crosses val="autoZero"/>
        <c:auto val="1"/>
        <c:lblAlgn val="ctr"/>
        <c:lblOffset val="100"/>
        <c:noMultiLvlLbl val="0"/>
      </c:catAx>
      <c:valAx>
        <c:axId val="351797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345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14.4.2024.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usedmi.mg.edu.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usedmi.mg.edu.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407"/>
            <a:ext cx="8460432" cy="51845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r-Cyrl-RS" sz="4900" b="1" dirty="0">
                <a:solidFill>
                  <a:srgbClr val="C00000"/>
                </a:solidFill>
              </a:rPr>
              <a:t>УПИС У СЕДМИ РАЗРЕД У МАТЕМАТИЧКОЈ ГИМНАЗИЈИ</a:t>
            </a:r>
            <a:endParaRPr lang="sr-Latn-RS" sz="49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948264" y="6093296"/>
            <a:ext cx="824136" cy="432048"/>
          </a:xfrm>
        </p:spPr>
        <p:txBody>
          <a:bodyPr>
            <a:normAutofit fontScale="92500" lnSpcReduction="20000"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8139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02"/>
    </mc:Choice>
    <mc:Fallback xmlns="">
      <p:transition spd="slow" advTm="330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>
                <a:solidFill>
                  <a:schemeClr val="bg1"/>
                </a:solidFill>
              </a:rPr>
              <a:t>24.6.- од </a:t>
            </a:r>
            <a:r>
              <a:rPr lang="sr-Cyrl-RS" sz="5100" b="1" dirty="0">
                <a:solidFill>
                  <a:srgbClr val="C00000"/>
                </a:solidFill>
              </a:rPr>
              <a:t>УПИС ПРИМЉЕНИХ УЧЕНИКА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5100" b="1" dirty="0">
                <a:solidFill>
                  <a:srgbClr val="C00000"/>
                </a:solidFill>
              </a:rPr>
              <a:t>У СЕДМИ РАЗРЕД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5100" b="1" dirty="0">
                <a:solidFill>
                  <a:srgbClr val="C00000"/>
                </a:solidFill>
              </a:rPr>
              <a:t>У ПОНЕДЕЉАК, 1 ЈУЛА ОД 12 ДО 17 ЧАСОВА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5100" b="1" dirty="0">
                <a:solidFill>
                  <a:srgbClr val="C00000"/>
                </a:solidFill>
              </a:rPr>
              <a:t>У МАТЕМАТИЧКОЈ ГИМНАЗИЈИ</a:t>
            </a:r>
          </a:p>
          <a:p>
            <a:pPr marL="0" lvl="0" indent="0">
              <a:lnSpc>
                <a:spcPct val="200000"/>
              </a:lnSpc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lv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25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51"/>
    </mc:Choice>
    <mc:Fallback xmlns="">
      <p:transition spd="slow" advTm="3135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48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b="1" dirty="0">
                <a:solidFill>
                  <a:srgbClr val="C00000"/>
                </a:solidFill>
              </a:rPr>
              <a:t>За упис је неопходно приложити следећа оригинална документа:</a:t>
            </a:r>
          </a:p>
          <a:p>
            <a:pPr marL="0" indent="0" algn="ctr">
              <a:buNone/>
            </a:pPr>
            <a:endParaRPr lang="sr-Cyrl-RS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>
                <a:solidFill>
                  <a:srgbClr val="C00000"/>
                </a:solidFill>
              </a:rPr>
              <a:t>Оригинална сведочанства петог и шестог разреда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>
                <a:solidFill>
                  <a:srgbClr val="C00000"/>
                </a:solidFill>
              </a:rPr>
              <a:t>Попуњену анкету о изборном предмету      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( грађанско васпитање или верска настава)- 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   формулар анкете се добија у школи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47248" cy="850106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0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09"/>
    </mc:Choice>
    <mc:Fallback xmlns="">
      <p:transition spd="slow" advTm="3070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EF38AB8-B19A-419A-A43E-BFF20814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3976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Тест је полагао 107 ученик;</a:t>
            </a:r>
          </a:p>
          <a:p>
            <a:r>
              <a:rPr lang="sr-Cyrl-RS" sz="3600" b="1" dirty="0">
                <a:solidFill>
                  <a:srgbClr val="C00000"/>
                </a:solidFill>
              </a:rPr>
              <a:t>Положило је 72 ученика;</a:t>
            </a:r>
          </a:p>
          <a:p>
            <a:r>
              <a:rPr lang="sr-Cyrl-RS" sz="3600" b="1" dirty="0">
                <a:solidFill>
                  <a:srgbClr val="C00000"/>
                </a:solidFill>
              </a:rPr>
              <a:t>Најбоље рангирани ученик је имао 165 поена </a:t>
            </a:r>
            <a:r>
              <a:rPr lang="sr-Cyrl-RS" sz="3200" b="1" dirty="0">
                <a:solidFill>
                  <a:srgbClr val="C00000"/>
                </a:solidFill>
              </a:rPr>
              <a:t>(110 на тесту, 35 такмичење и 20 школа) </a:t>
            </a:r>
          </a:p>
          <a:p>
            <a:r>
              <a:rPr lang="sr-Cyrl-RS" sz="3600" b="1" dirty="0">
                <a:solidFill>
                  <a:srgbClr val="C00000"/>
                </a:solidFill>
              </a:rPr>
              <a:t>Последњи примљени ученик је имао 89,54 поена </a:t>
            </a:r>
            <a:r>
              <a:rPr lang="sr-Cyrl-RS" sz="3200" b="1" dirty="0">
                <a:solidFill>
                  <a:srgbClr val="C00000"/>
                </a:solidFill>
              </a:rPr>
              <a:t>(70 на тесту и 19,54 школа).</a:t>
            </a:r>
            <a:endParaRPr lang="sr-Latn-RS" sz="3200" b="1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E0750F0-E8B3-4DC6-8A36-CB329842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sr-Cyrl-RS" sz="4400" dirty="0">
                <a:solidFill>
                  <a:srgbClr val="C00000"/>
                </a:solidFill>
              </a:rPr>
              <a:t>УПИС У СЕДМИ РАЗРЕД- </a:t>
            </a:r>
            <a:br>
              <a:rPr lang="sr-Cyrl-RS" sz="4400" dirty="0">
                <a:solidFill>
                  <a:srgbClr val="C00000"/>
                </a:solidFill>
              </a:rPr>
            </a:br>
            <a:r>
              <a:rPr lang="sr-Cyrl-RS" sz="4400" dirty="0">
                <a:solidFill>
                  <a:srgbClr val="C00000"/>
                </a:solidFill>
              </a:rPr>
              <a:t>ЈУНИ 2023</a:t>
            </a:r>
            <a:endParaRPr lang="sr-Latn-R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5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23320" y="4910328"/>
            <a:ext cx="8964488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r>
              <a:rPr lang="sr-Cyrl-RS" dirty="0"/>
              <a:t>   				                                                                                                                                                  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/>
            </a:r>
            <a:br>
              <a:rPr lang="sr-Cyrl-RS" dirty="0"/>
            </a:br>
            <a:r>
              <a:rPr lang="sr-Cyrl-RS" dirty="0">
                <a:solidFill>
                  <a:srgbClr val="C00000"/>
                </a:solidFill>
              </a:rPr>
              <a:t>Успех ученика на тесту способности- јуни 2023.</a:t>
            </a:r>
            <a:br>
              <a:rPr lang="sr-Cyrl-RS" dirty="0">
                <a:solidFill>
                  <a:srgbClr val="C00000"/>
                </a:solidFill>
              </a:rPr>
            </a:br>
            <a:endParaRPr lang="sr-Latn-R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046306"/>
              </p:ext>
            </p:extLst>
          </p:nvPr>
        </p:nvGraphicFramePr>
        <p:xfrm>
          <a:off x="395536" y="1501294"/>
          <a:ext cx="8136899" cy="1063610"/>
        </p:xfrm>
        <a:graphic>
          <a:graphicData uri="http://schemas.openxmlformats.org/drawingml/2006/table">
            <a:tbl>
              <a:tblPr firstRow="1" firstCol="1" bandRow="1"/>
              <a:tblGrid>
                <a:gridCol w="1125019">
                  <a:extLst>
                    <a:ext uri="{9D8B030D-6E8A-4147-A177-3AD203B41FA5}">
                      <a16:colId xmlns:a16="http://schemas.microsoft.com/office/drawing/2014/main" xmlns="" val="4133531284"/>
                    </a:ext>
                  </a:extLst>
                </a:gridCol>
                <a:gridCol w="537942">
                  <a:extLst>
                    <a:ext uri="{9D8B030D-6E8A-4147-A177-3AD203B41FA5}">
                      <a16:colId xmlns:a16="http://schemas.microsoft.com/office/drawing/2014/main" xmlns="" val="4292783503"/>
                    </a:ext>
                  </a:extLst>
                </a:gridCol>
                <a:gridCol w="537942">
                  <a:extLst>
                    <a:ext uri="{9D8B030D-6E8A-4147-A177-3AD203B41FA5}">
                      <a16:colId xmlns:a16="http://schemas.microsoft.com/office/drawing/2014/main" xmlns="" val="3606485982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79278319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783852118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4073040907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141297651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2360815935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3219758042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353061551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312307426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378189270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3056917320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xmlns="" val="1413902111"/>
                    </a:ext>
                  </a:extLst>
                </a:gridCol>
              </a:tblGrid>
              <a:tr h="453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Бр.поена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sr-Cyrl-R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sr-Cyrl-R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6777117"/>
                  </a:ext>
                </a:extLst>
              </a:tr>
              <a:tr h="464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ученика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0691669"/>
                  </a:ext>
                </a:extLst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843808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1687" y="2996951"/>
            <a:ext cx="12934493" cy="4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6EE43BED-C69F-F65E-49A6-9DD5D1CBF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396704"/>
              </p:ext>
            </p:extLst>
          </p:nvPr>
        </p:nvGraphicFramePr>
        <p:xfrm>
          <a:off x="1475656" y="2898965"/>
          <a:ext cx="7128792" cy="289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2621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1178" y="836712"/>
            <a:ext cx="9180512" cy="5328592"/>
          </a:xfrm>
        </p:spPr>
        <p:txBody>
          <a:bodyPr>
            <a:normAutofit/>
          </a:bodyPr>
          <a:lstStyle/>
          <a:p>
            <a:r>
              <a:rPr lang="sr-Cyrl-RS" b="1" dirty="0">
                <a:solidFill>
                  <a:srgbClr val="C00000"/>
                </a:solidFill>
              </a:rPr>
              <a:t>У школској 2023/2024. у седми разред Математичке гимназије уписало се 38 ученика из Београда и то:</a:t>
            </a:r>
          </a:p>
          <a:p>
            <a:pPr marL="109728" indent="0">
              <a:buNone/>
            </a:pPr>
            <a:endParaRPr lang="sr-Cyrl-RS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12 ученика са Новог Београда;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6 ученика са Палилуле;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5 ученика са Чукарице;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4 ученика са Звездаре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3 са Савсског венца;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по 2 са Старог града, Раковице и Врачара;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по 1 ученик из Земуна и Гроцке;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RS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R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8944" y="53752"/>
            <a:ext cx="8229600" cy="782960"/>
          </a:xfrm>
        </p:spPr>
        <p:txBody>
          <a:bodyPr>
            <a:normAutofit/>
          </a:bodyPr>
          <a:lstStyle/>
          <a:p>
            <a:r>
              <a:rPr lang="sr-Cyrl-RS" sz="3600" dirty="0">
                <a:solidFill>
                  <a:srgbClr val="C00000"/>
                </a:solidFill>
              </a:rPr>
              <a:t>Одакле нам долазе ученици?</a:t>
            </a:r>
            <a:endParaRPr lang="sr-Latn-R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46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1178" y="836712"/>
            <a:ext cx="9180512" cy="5328592"/>
          </a:xfrm>
        </p:spPr>
        <p:txBody>
          <a:bodyPr>
            <a:normAutofit/>
          </a:bodyPr>
          <a:lstStyle/>
          <a:p>
            <a:r>
              <a:rPr lang="sr-Cyrl-RS" b="1" dirty="0">
                <a:solidFill>
                  <a:srgbClr val="C00000"/>
                </a:solidFill>
              </a:rPr>
              <a:t>У школској 2023/2024. у седми разред Математичке гимназије уписало се и 6 ученика који долазе ван Београда и то:</a:t>
            </a:r>
          </a:p>
          <a:p>
            <a:pPr marL="109728" indent="0">
              <a:buNone/>
            </a:pPr>
            <a:endParaRPr lang="sr-Cyrl-RS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један ученик из Бања Луке;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један ученик из Алексинца;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један ученик из Зајечара;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један ученик из Смедеревске Паланке;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један ученик из Нове Пазове;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solidFill>
                  <a:srgbClr val="C00000"/>
                </a:solidFill>
              </a:rPr>
              <a:t>један ученик руске националности који је основну школу завршио у Суботици.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R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8944" y="53752"/>
            <a:ext cx="8229600" cy="782960"/>
          </a:xfrm>
        </p:spPr>
        <p:txBody>
          <a:bodyPr>
            <a:normAutofit/>
          </a:bodyPr>
          <a:lstStyle/>
          <a:p>
            <a:r>
              <a:rPr lang="sr-Cyrl-RS" sz="3600" dirty="0">
                <a:solidFill>
                  <a:srgbClr val="C00000"/>
                </a:solidFill>
              </a:rPr>
              <a:t>Одакле нам долазе ученици?</a:t>
            </a:r>
            <a:endParaRPr lang="sr-Latn-R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7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1009" y="1700808"/>
            <a:ext cx="8229600" cy="4755984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Пријемни испит је полагао свих 43 ученика осмог разред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Свих 43 ученика су положили пријемни испит (имали више од 120 поена).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Од ових ученика, први разред у Математичкој гимназији је уписало 41 ученик (95,35% ).</a:t>
            </a:r>
          </a:p>
          <a:p>
            <a:pPr marL="109728" indent="0">
              <a:buNone/>
            </a:pP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</a:rPr>
              <a:t>РЕЗУЛТАТИ УЧЕНИКА  МГ-а НА ПРИЈЕМНОМ И ЗАВРШНОМ ИСПИТУ</a:t>
            </a:r>
            <a:endParaRPr lang="sr-Latn-R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98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</a:rPr>
              <a:t>РЕЗУЛТАТИ УЧЕНИКА  МГ-а НА ПРИЈЕМНОМ И ЗАВРШНОМ ИСПИТУ</a:t>
            </a:r>
            <a:endParaRPr lang="sr-Latn-RS" sz="3200" dirty="0">
              <a:solidFill>
                <a:srgbClr val="C00000"/>
              </a:solidFill>
            </a:endParaRP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xmlns="" id="{F7236429-5607-442D-1029-8509519A33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733869"/>
              </p:ext>
            </p:extLst>
          </p:nvPr>
        </p:nvGraphicFramePr>
        <p:xfrm>
          <a:off x="793749" y="1772816"/>
          <a:ext cx="7556502" cy="1518920"/>
        </p:xfrm>
        <a:graphic>
          <a:graphicData uri="http://schemas.openxmlformats.org/drawingml/2006/table">
            <a:tbl>
              <a:tblPr/>
              <a:tblGrid>
                <a:gridCol w="1493430">
                  <a:extLst>
                    <a:ext uri="{9D8B030D-6E8A-4147-A177-3AD203B41FA5}">
                      <a16:colId xmlns:a16="http://schemas.microsoft.com/office/drawing/2014/main" xmlns="" val="3517723390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3513842410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198498022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207214073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2442968695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6835603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626105245"/>
                    </a:ext>
                  </a:extLst>
                </a:gridCol>
                <a:gridCol w="740333">
                  <a:extLst>
                    <a:ext uri="{9D8B030D-6E8A-4147-A177-3AD203B41FA5}">
                      <a16:colId xmlns:a16="http://schemas.microsoft.com/office/drawing/2014/main" xmlns="" val="1971637110"/>
                    </a:ext>
                  </a:extLst>
                </a:gridCol>
                <a:gridCol w="880741">
                  <a:extLst>
                    <a:ext uri="{9D8B030D-6E8A-4147-A177-3AD203B41FA5}">
                      <a16:colId xmlns:a16="http://schemas.microsoft.com/office/drawing/2014/main" xmlns="" val="222759941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fontAlgn="b"/>
                      <a:r>
                        <a:rPr lang="sr-Cyrl-C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Број поена</a:t>
                      </a:r>
                      <a:endParaRPr lang="sr-Cyrl-C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240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220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200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180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160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140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120</a:t>
                      </a:r>
                      <a:endParaRPr lang="en-U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r-Cyrl-CS" sz="200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укупно</a:t>
                      </a:r>
                      <a:endParaRPr lang="sr-Cyrl-CS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0" marR="0" marT="0" marB="0" vert="vert27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9042636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fontAlgn="b"/>
                      <a:r>
                        <a:rPr lang="sr-Cyrl-C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Број ученика</a:t>
                      </a:r>
                      <a:endParaRPr lang="sr-Cyrl-C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11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16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13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2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0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</a:b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  <a:p>
                      <a:pPr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1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</a:b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  <a:p>
                      <a:pPr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0</a:t>
                      </a:r>
                      <a:endParaRPr lang="en-US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highlight>
                            <a:srgbClr val="FDE9D9"/>
                          </a:highlight>
                          <a:latin typeface="Times New Roman" panose="02020603050405020304" pitchFamily="18" charset="0"/>
                        </a:rPr>
                        <a:t>43</a:t>
                      </a:r>
                      <a:endParaRPr lang="en-US" dirty="0">
                        <a:effectLst/>
                        <a:highlight>
                          <a:srgbClr val="FDE9D9"/>
                        </a:highlight>
                      </a:endParaRPr>
                    </a:p>
                  </a:txBody>
                  <a:tcPr marL="0" marR="0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540433"/>
                  </a:ext>
                </a:extLst>
              </a:tr>
            </a:tbl>
          </a:graphicData>
        </a:graphic>
      </p:graphicFrame>
      <p:pic>
        <p:nvPicPr>
          <p:cNvPr id="20" name="Chart 1">
            <a:extLst>
              <a:ext uri="{FF2B5EF4-FFF2-40B4-BE49-F238E27FC236}">
                <a16:creationId xmlns:a16="http://schemas.microsoft.com/office/drawing/2014/main" xmlns="" id="{71FFF113-24E1-AE0C-C260-07F13D1B624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56272"/>
            <a:ext cx="6192689" cy="273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70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sr-Cyrl-RS" sz="2800" b="1" dirty="0">
                <a:solidFill>
                  <a:srgbClr val="C00000"/>
                </a:solidFill>
              </a:rPr>
              <a:t>Просечан број поена остварен на тесту из </a:t>
            </a:r>
            <a:endParaRPr lang="sr-Latn-RS" sz="2800" b="1" dirty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2800" b="1" dirty="0">
                <a:solidFill>
                  <a:srgbClr val="C00000"/>
                </a:solidFill>
              </a:rPr>
              <a:t>српског језика је био 15,88- кориговано 11,12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r-Cyrl-RS" sz="2800" b="1" dirty="0">
                <a:solidFill>
                  <a:srgbClr val="C00000"/>
                </a:solidFill>
              </a:rPr>
              <a:t>     ( 79,43%)- просек на нивоу Србије- 10,73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2800" b="1" dirty="0">
                <a:solidFill>
                  <a:srgbClr val="C00000"/>
                </a:solidFill>
              </a:rPr>
              <a:t>из математике 19,37- кориговано 13,56 (96,86%)-просек на нивоу Србије- 11,89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2800" b="1" dirty="0">
                <a:solidFill>
                  <a:srgbClr val="C00000"/>
                </a:solidFill>
              </a:rPr>
              <a:t>Изборног предмета 19,38- кориговано 11,63 (96,92%)-</a:t>
            </a:r>
            <a:r>
              <a:rPr lang="sr-Cyrl-RS" sz="3200" b="1" dirty="0">
                <a:solidFill>
                  <a:srgbClr val="C00000"/>
                </a:solidFill>
              </a:rPr>
              <a:t> </a:t>
            </a:r>
            <a:r>
              <a:rPr lang="sr-Cyrl-R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то из: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физике 19,57 (кориговано 11,74, што је 97,83%-просек на нивоу Србије 9,28),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хемије 18,5 (кориговано 11,1, што је 94,21%-просек на нивоу Србије 9,59) и из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историје 20, кориговано 12, што је 100%- просек на ниву Србије-8,08)</a:t>
            </a:r>
            <a:endParaRPr lang="en-US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RS" sz="3200" b="1" dirty="0">
                <a:solidFill>
                  <a:srgbClr val="C00000"/>
                </a:solidFill>
              </a:rPr>
              <a:t>Укупно 36,31 од максималних могућих 40 поена (што је 90,78%).</a:t>
            </a:r>
            <a:endParaRPr lang="sr-Latn-RS" sz="3200" b="1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</a:rPr>
              <a:t>РЕЗУЛТАТИ УЧЕНИКА  МГ-а НА ПРИЈЕМНОМ И ЗАВРШНОМ ИСПИТУ</a:t>
            </a:r>
            <a:endParaRPr lang="sr-Latn-R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51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28800"/>
            <a:ext cx="799288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Cyrl-RS" sz="6000" b="1" dirty="0">
                <a:solidFill>
                  <a:srgbClr val="C00000"/>
                </a:solidFill>
              </a:rPr>
              <a:t>ХВАЛА НА ПАЖЊИ!</a:t>
            </a:r>
          </a:p>
          <a:p>
            <a:pPr algn="ctr">
              <a:lnSpc>
                <a:spcPct val="150000"/>
              </a:lnSpc>
            </a:pPr>
            <a:r>
              <a:rPr lang="sr-Cyrl-RS" sz="6000" b="1" dirty="0">
                <a:solidFill>
                  <a:srgbClr val="C00000"/>
                </a:solidFill>
              </a:rPr>
              <a:t>☺</a:t>
            </a:r>
          </a:p>
        </p:txBody>
      </p:sp>
    </p:spTree>
    <p:extLst>
      <p:ext uri="{BB962C8B-B14F-4D97-AF65-F5344CB8AC3E}">
        <p14:creationId xmlns:p14="http://schemas.microsoft.com/office/powerpoint/2010/main" val="215509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940" y="1700808"/>
            <a:ext cx="882047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За упис у седми разред основне школе у  Математичкој гимназији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вреднују се: </a:t>
            </a:r>
            <a:endParaRPr lang="sr-Latn-R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rgbClr val="C00000"/>
                </a:solidFill>
              </a:rPr>
              <a:t>-  </a:t>
            </a:r>
            <a:r>
              <a:rPr lang="sr-Cyrl-RS" sz="2800" b="1" dirty="0">
                <a:solidFill>
                  <a:srgbClr val="C00000"/>
                </a:solidFill>
              </a:rPr>
              <a:t>резултати</a:t>
            </a:r>
            <a:r>
              <a:rPr lang="sr-Cyrl-RS" sz="2800" dirty="0">
                <a:solidFill>
                  <a:srgbClr val="C00000"/>
                </a:solidFill>
              </a:rPr>
              <a:t> </a:t>
            </a:r>
            <a:r>
              <a:rPr lang="sr-Cyrl-CS" sz="2800" b="1" dirty="0">
                <a:solidFill>
                  <a:srgbClr val="C00000"/>
                </a:solidFill>
              </a:rPr>
              <a:t>теста способности: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 максималан број поена: </a:t>
            </a:r>
            <a:r>
              <a:rPr lang="en-US" sz="2800" dirty="0">
                <a:solidFill>
                  <a:srgbClr val="C00000"/>
                </a:solidFill>
              </a:rPr>
              <a:t>12</a:t>
            </a:r>
            <a:r>
              <a:rPr lang="sr-Cyrl-CS" sz="2800" dirty="0">
                <a:solidFill>
                  <a:srgbClr val="C00000"/>
                </a:solidFill>
              </a:rPr>
              <a:t>0;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да би положио ученик мора да оствари најмање 60 поена на тесту</a:t>
            </a:r>
          </a:p>
          <a:p>
            <a:pPr marL="0" indent="0">
              <a:buNone/>
            </a:pPr>
            <a:r>
              <a:rPr lang="sr-Cyrl-RS" sz="3600" dirty="0">
                <a:solidFill>
                  <a:srgbClr val="C00000"/>
                </a:solidFill>
              </a:rPr>
              <a:t>	-  </a:t>
            </a:r>
            <a:r>
              <a:rPr lang="sr-Cyrl-CS" sz="3600" b="1" dirty="0">
                <a:solidFill>
                  <a:srgbClr val="002060"/>
                </a:solidFill>
              </a:rPr>
              <a:t>	</a:t>
            </a:r>
            <a:endParaRPr lang="sr-Latn-R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31224" cy="778098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75"/>
    </mc:Choice>
    <mc:Fallback xmlns="">
      <p:transition spd="slow" advTm="309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8786"/>
            <a:ext cx="9144000" cy="545921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-  </a:t>
            </a:r>
            <a:r>
              <a:rPr lang="sr-Cyrl-CS" sz="4400" b="1" dirty="0">
                <a:solidFill>
                  <a:srgbClr val="C00000"/>
                </a:solidFill>
              </a:rPr>
              <a:t>оцене ученика у досадашњем школовању</a:t>
            </a:r>
            <a:r>
              <a:rPr lang="sr-Cyrl-RS" sz="4400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sr-Cyrl-RS" sz="4400" dirty="0">
                <a:solidFill>
                  <a:srgbClr val="C00000"/>
                </a:solidFill>
              </a:rPr>
              <a:t>       максималан број поена: 20</a:t>
            </a:r>
          </a:p>
          <a:p>
            <a:pPr>
              <a:buFontTx/>
              <a:buChar char="-"/>
            </a:pPr>
            <a:endParaRPr lang="sr-Cyrl-RS" sz="44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sr-Cyrl-RS" sz="4400" b="1" dirty="0">
                <a:solidFill>
                  <a:srgbClr val="C00000"/>
                </a:solidFill>
              </a:rPr>
              <a:t>успех на такмичењу из математике у шестом разреду: </a:t>
            </a:r>
            <a:endParaRPr lang="sr-Cyrl-R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4400" dirty="0"/>
              <a:t>	</a:t>
            </a:r>
            <a:r>
              <a:rPr lang="sr-Cyrl-CS" sz="4400" b="1" dirty="0">
                <a:solidFill>
                  <a:srgbClr val="C00000"/>
                </a:solidFill>
              </a:rPr>
              <a:t>	државно такмичење:</a:t>
            </a:r>
            <a:endParaRPr lang="sr-Latn-R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sz="4400" b="1" dirty="0">
                <a:solidFill>
                  <a:srgbClr val="C00000"/>
                </a:solidFill>
              </a:rPr>
              <a:t>	</a:t>
            </a:r>
            <a:r>
              <a:rPr lang="sr-Cyrl-CS" sz="4400" b="1" dirty="0">
                <a:solidFill>
                  <a:srgbClr val="C00000"/>
                </a:solidFill>
              </a:rPr>
              <a:t>		1. награда-40 поена</a:t>
            </a:r>
          </a:p>
          <a:p>
            <a:pPr marL="0" indent="0"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		2. награда- 35 поена</a:t>
            </a:r>
          </a:p>
          <a:p>
            <a:pPr marL="0" indent="0"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		3. награда- 30 поена</a:t>
            </a:r>
            <a:endParaRPr lang="en-U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	</a:t>
            </a:r>
            <a:r>
              <a:rPr lang="sr-Cyrl-RS" sz="4400" b="1" dirty="0">
                <a:solidFill>
                  <a:srgbClr val="C00000"/>
                </a:solidFill>
              </a:rPr>
              <a:t>учествовање на државном такмичењу (без награде): 				         -</a:t>
            </a:r>
            <a:r>
              <a:rPr lang="en-US" sz="4400" b="1" dirty="0">
                <a:solidFill>
                  <a:srgbClr val="C00000"/>
                </a:solidFill>
              </a:rPr>
              <a:t>20 </a:t>
            </a:r>
            <a:r>
              <a:rPr lang="sr-Cyrl-RS" sz="4400" b="1" dirty="0">
                <a:solidFill>
                  <a:srgbClr val="C00000"/>
                </a:solidFill>
              </a:rPr>
              <a:t>поена</a:t>
            </a:r>
            <a:endParaRPr lang="sr-Cyrl-C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4400" dirty="0">
                <a:solidFill>
                  <a:srgbClr val="C00000"/>
                </a:solidFill>
              </a:rPr>
              <a:t>				      		</a:t>
            </a:r>
            <a:endParaRPr lang="sr-Cyrl-RS" sz="4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RS" sz="4400" b="1" dirty="0">
                <a:solidFill>
                  <a:srgbClr val="C00000"/>
                </a:solidFill>
              </a:rPr>
              <a:t>МАКСИМАЛНО УЧЕНИК </a:t>
            </a:r>
          </a:p>
          <a:p>
            <a:pPr marL="0" indent="0" algn="ctr">
              <a:buNone/>
            </a:pPr>
            <a:r>
              <a:rPr lang="sr-Cyrl-RS" sz="4400" b="1" dirty="0">
                <a:solidFill>
                  <a:srgbClr val="C00000"/>
                </a:solidFill>
              </a:rPr>
              <a:t>МОЖЕ ИМАТИ  180 ПОЕНА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19256" cy="850106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46"/>
    </mc:Choice>
    <mc:Fallback xmlns="">
      <p:transition spd="slow" advTm="311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017" y="1628800"/>
            <a:ext cx="8877672" cy="424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КАКО УПИСАТИ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СЕДМИ РАЗРЕД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У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МАТЕМАТИЧКОЈ ГИМНАЗИЈИ?</a:t>
            </a:r>
            <a:endParaRPr lang="sr-Latn-RS" sz="60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728192"/>
          </a:xfrm>
        </p:spPr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883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43"/>
    </mc:Choice>
    <mc:Fallback xmlns="">
      <p:transition spd="slow" advTm="3094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5" y="1738770"/>
            <a:ext cx="91440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r-Cyrl-CS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6000" b="1" dirty="0">
                <a:solidFill>
                  <a:srgbClr val="C00000"/>
                </a:solidFill>
              </a:rPr>
              <a:t>Пријављивање за полагање теста способности: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6000" b="1" dirty="0">
                <a:solidFill>
                  <a:srgbClr val="C00000"/>
                </a:solidFill>
              </a:rPr>
              <a:t>од 1</a:t>
            </a:r>
            <a:r>
              <a:rPr lang="en-US" sz="6000" b="1" dirty="0">
                <a:solidFill>
                  <a:srgbClr val="C00000"/>
                </a:solidFill>
              </a:rPr>
              <a:t>5</a:t>
            </a:r>
            <a:r>
              <a:rPr lang="sr-Cyrl-RS" sz="6000" b="1" dirty="0">
                <a:solidFill>
                  <a:srgbClr val="C00000"/>
                </a:solidFill>
              </a:rPr>
              <a:t>. априла до </a:t>
            </a:r>
            <a:r>
              <a:rPr lang="en-US" sz="6000" b="1" dirty="0">
                <a:solidFill>
                  <a:srgbClr val="C00000"/>
                </a:solidFill>
              </a:rPr>
              <a:t>7</a:t>
            </a:r>
            <a:r>
              <a:rPr lang="sr-Cyrl-RS" sz="6000" b="1" dirty="0">
                <a:solidFill>
                  <a:srgbClr val="C00000"/>
                </a:solidFill>
              </a:rPr>
              <a:t>. јуна–онлајн</a:t>
            </a:r>
            <a:r>
              <a:rPr lang="en-US" sz="6000" b="1" dirty="0">
                <a:solidFill>
                  <a:srgbClr val="C00000"/>
                </a:solidFill>
              </a:rPr>
              <a:t> </a:t>
            </a:r>
            <a:r>
              <a:rPr lang="sr-Cyrl-RS" sz="6000" b="1" dirty="0">
                <a:solidFill>
                  <a:srgbClr val="C00000"/>
                </a:solidFill>
              </a:rPr>
              <a:t>пријава </a:t>
            </a:r>
            <a:r>
              <a:rPr lang="sr-Latn-RS" sz="6000" b="1" dirty="0">
                <a:solidFill>
                  <a:srgbClr val="C00000"/>
                </a:solidFill>
                <a:hlinkClick r:id="rId2"/>
              </a:rPr>
              <a:t>https://upisusedmi.mg.edu.rs</a:t>
            </a:r>
            <a:r>
              <a:rPr lang="sr-Cyrl-RS" sz="6000" b="1" dirty="0">
                <a:solidFill>
                  <a:srgbClr val="C00000"/>
                </a:solidFill>
              </a:rPr>
              <a:t> </a:t>
            </a:r>
            <a:endParaRPr lang="sr-Latn-RS" sz="6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6000" b="1" dirty="0">
                <a:solidFill>
                  <a:srgbClr val="C00000"/>
                </a:solidFill>
              </a:rPr>
              <a:t>четвртак и петак, 6. и 7. јун, од 9 до 16 часова-у Математичкој гимназији, за оне који немају могућности онлајн пријаве</a:t>
            </a:r>
          </a:p>
          <a:p>
            <a:pPr marL="896938" indent="0">
              <a:lnSpc>
                <a:spcPct val="150000"/>
              </a:lnSpc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</a:t>
            </a:r>
            <a:endParaRPr lang="sr-Latn-RS" sz="4400" dirty="0"/>
          </a:p>
          <a:p>
            <a:pPr marL="0" indent="0">
              <a:lnSpc>
                <a:spcPct val="150000"/>
              </a:lnSpc>
              <a:buNone/>
            </a:pPr>
            <a:endParaRPr lang="sr-Cyrl-CS" sz="3600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3600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03232" cy="780696"/>
          </a:xfrm>
        </p:spPr>
        <p:txBody>
          <a:bodyPr>
            <a:normAutofit fontScale="90000"/>
          </a:bodyPr>
          <a:lstStyle/>
          <a:p>
            <a:r>
              <a:rPr lang="sr-Cyrl-CS" u="wavy" dirty="0"/>
              <a:t>                                                     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4000" b="1" dirty="0">
                <a:solidFill>
                  <a:srgbClr val="C00000"/>
                </a:solidFill>
              </a:rPr>
              <a:t>УПИС У СЕДМИ РАЗРЕД</a:t>
            </a:r>
            <a:r>
              <a:rPr lang="sr-Cyrl-CS" sz="4000" b="1" u="wavy" dirty="0">
                <a:solidFill>
                  <a:srgbClr val="C00000"/>
                </a:solidFill>
                <a:effectLst/>
              </a:rPr>
              <a:t>:</a:t>
            </a:r>
            <a:endParaRPr lang="sr-Latn-RS" sz="4000" b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11"/>
    </mc:Choice>
    <mc:Fallback xmlns="">
      <p:transition spd="slow" advTm="309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 ПОЛАГАЊЕ ТЕСТА СПОСОБНОСТИ</a:t>
            </a:r>
          </a:p>
          <a:p>
            <a:pPr marL="0" indent="0" algn="ctr">
              <a:buNone/>
            </a:pPr>
            <a:endParaRPr lang="sr-Cyrl-C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22. јуна 2024. у 10 часова</a:t>
            </a:r>
          </a:p>
          <a:p>
            <a:pPr marL="0" indent="0" algn="ctr">
              <a:buNone/>
            </a:pPr>
            <a:endParaRPr lang="sr-Cyrl-C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Ученици треба на тест да дођу  у школу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најкасније </a:t>
            </a:r>
            <a:r>
              <a:rPr lang="sr-Cyrl-RS" sz="3200" b="1" dirty="0">
                <a:solidFill>
                  <a:srgbClr val="C00000"/>
                </a:solidFill>
              </a:rPr>
              <a:t>у 9.30</a:t>
            </a:r>
            <a:endParaRPr lang="sr-Cyrl-C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      Израда теста способности 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     траје 120 минута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80" y="116632"/>
            <a:ext cx="8075240" cy="1368152"/>
          </a:xfrm>
        </p:spPr>
        <p:txBody>
          <a:bodyPr>
            <a:noAutofit/>
          </a:bodyPr>
          <a:lstStyle/>
          <a:p>
            <a:r>
              <a:rPr lang="sr-Cyrl-RS" sz="4400" b="1" dirty="0">
                <a:solidFill>
                  <a:srgbClr val="C00000"/>
                </a:solidFill>
              </a:rPr>
              <a:t>УПИС У СЕДМИ РАЗРЕД</a:t>
            </a:r>
            <a:br>
              <a:rPr lang="sr-Cyrl-RS" sz="4400" b="1" dirty="0">
                <a:solidFill>
                  <a:srgbClr val="C00000"/>
                </a:solidFill>
              </a:rPr>
            </a:br>
            <a:endParaRPr lang="sr-Latn-R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67"/>
    </mc:Choice>
    <mc:Fallback xmlns="">
      <p:transition spd="slow" advTm="305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4573" y="1628800"/>
            <a:ext cx="9156700" cy="5085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На израду теста треба понети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ђачку књижицу са фотографијом која је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печатирана,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потврду добијену када је пријављен тест способности 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прибор -оловка, гумица,хемијска оловка,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               лењир, троугао и шестар</a:t>
            </a:r>
          </a:p>
          <a:p>
            <a:pPr marL="0" indent="0">
              <a:buNone/>
            </a:pPr>
            <a:endParaRPr lang="sr-Cyrl-C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Може се понети и флашица са водом и чоколадица. Није дозвољено уносити мобилни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		телефон и калкулатор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56" y="620688"/>
            <a:ext cx="7931224" cy="850106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rgbClr val="C00000"/>
                </a:solidFill>
              </a:rPr>
              <a:t>УПИС У СЕДМИ РАЗРЕД</a:t>
            </a:r>
            <a:endParaRPr lang="sr-Latn-R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2"/>
    </mc:Choice>
    <mc:Fallback xmlns="">
      <p:transition spd="slow" advTm="3033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Непосредно после завршене израде теста- истицање решења задатака на огласној табли Школе и сајту </a:t>
            </a:r>
            <a:r>
              <a:rPr lang="ru-RU" sz="2400" b="1" dirty="0">
                <a:solidFill>
                  <a:srgbClr val="C00000"/>
                </a:solidFill>
                <a:hlinkClick r:id="rId2"/>
              </a:rPr>
              <a:t>https://upisusedmi.mg.edu.rs/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У каснијим послеподневним сатима- истицање прелиминарних резултата теста способности на огласној табли Школе</a:t>
            </a:r>
            <a:r>
              <a:rPr lang="sr-Cyrl-R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и сајту </a:t>
            </a:r>
            <a:r>
              <a:rPr lang="ru-RU" sz="2400" b="1" dirty="0">
                <a:solidFill>
                  <a:srgbClr val="C00000"/>
                </a:solidFill>
                <a:hlinkClick r:id="rId2"/>
              </a:rPr>
              <a:t>https://upisusedmi.mg.edu.rs/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понедељак, 24. јун, од 12 до 17 часова-примање жалби на резултате теста способности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Уторак, 25. јун до 10 часова- објављивање коначних резултата на тесту способности</a:t>
            </a:r>
            <a:endParaRPr lang="sr-Cyrl-CS" sz="20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792088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</a:t>
            </a:r>
            <a:r>
              <a:rPr lang="sr-Cyrl-RS" sz="3600" dirty="0">
                <a:solidFill>
                  <a:srgbClr val="C00000"/>
                </a:solidFill>
              </a:rPr>
              <a:t>ЕД</a:t>
            </a:r>
            <a:endParaRPr lang="sr-Latn-R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87"/>
    </mc:Choice>
    <mc:Fallback xmlns="">
      <p:transition spd="slow" advTm="3168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48464" cy="53094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четвртак, 27.јун од 12 до 17 часова- доношење фотокопије докумената ради верификације података, за све кандидате који су положили тест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уколико кандидати не донесу документа на верификацију, сматра се да су одустали од уписа!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C00000"/>
                </a:solidFill>
              </a:rPr>
              <a:t>петак, 28. јуни, до 10 часова- објављивање прелиминарне ранг листе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C00000"/>
                </a:solidFill>
              </a:rPr>
              <a:t>понедељак, 1. јули,  од 9 до 11 часова- примање жалби на прелиминарну ранг листу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C00000"/>
                </a:solidFill>
              </a:rPr>
              <a:t>понедељак, 1. јули, до 12 часова- објављивање коначне ранг листе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27152"/>
            <a:ext cx="8363272" cy="644748"/>
          </a:xfrm>
        </p:spPr>
        <p:txBody>
          <a:bodyPr>
            <a:no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/>
            </a:r>
            <a:br>
              <a:rPr lang="sr-Cyrl-RS" sz="3600" b="1" dirty="0">
                <a:solidFill>
                  <a:srgbClr val="C00000"/>
                </a:solidFill>
              </a:rPr>
            </a:br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br>
              <a:rPr lang="sr-Cyrl-RS" sz="3600" b="1" dirty="0">
                <a:solidFill>
                  <a:srgbClr val="C00000"/>
                </a:solidFill>
              </a:rPr>
            </a:b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18"/>
    </mc:Choice>
    <mc:Fallback xmlns="">
      <p:transition spd="slow" advTm="3021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582</TotalTime>
  <Words>840</Words>
  <Application>Microsoft Office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УПИС У СЕДМИ РАЗРЕД У МАТЕМАТИЧКОЈ ГИМНАЗИЈИ</vt:lpstr>
      <vt:lpstr>УПИС У СЕДМИ РАЗРЕД</vt:lpstr>
      <vt:lpstr>УПИС У СЕДМИ РАЗРЕД</vt:lpstr>
      <vt:lpstr>PowerPoint Presentation</vt:lpstr>
      <vt:lpstr>                                                      УПИС У СЕДМИ РАЗРЕД:</vt:lpstr>
      <vt:lpstr>УПИС У СЕДМИ РАЗРЕД </vt:lpstr>
      <vt:lpstr>УПИС У СЕДМИ РАЗРЕД</vt:lpstr>
      <vt:lpstr>УПИС У СЕДМИ РАЗРЕД</vt:lpstr>
      <vt:lpstr> УПИС У СЕДМИ РАЗРЕД </vt:lpstr>
      <vt:lpstr>PowerPoint Presentation</vt:lpstr>
      <vt:lpstr>УПИС У СЕДМИ РАЗРЕД</vt:lpstr>
      <vt:lpstr>УПИС У СЕДМИ РАЗРЕД-  ЈУНИ 2023</vt:lpstr>
      <vt:lpstr> Успех ученика на тесту способности- јуни 2023. </vt:lpstr>
      <vt:lpstr>Одакле нам долазе ученици?</vt:lpstr>
      <vt:lpstr>Одакле нам долазе ученици?</vt:lpstr>
      <vt:lpstr>РЕЗУЛТАТИ УЧЕНИКА  МГ-а НА ПРИЈЕМНОМ И ЗАВРШНОМ ИСПИТУ</vt:lpstr>
      <vt:lpstr>РЕЗУЛТАТИ УЧЕНИКА  МГ-а НА ПРИЈЕМНОМ И ЗАВРШНОМ ИСПИТУ</vt:lpstr>
      <vt:lpstr>РЕЗУЛТАТИ УЧЕНИКА  МГ-а НА ПРИЈЕМНОМ И ЗАВРШНОМ ИСПИТУ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УПИС У СЕДМИ РАЗРЕД ОСНОВНЕ ШКОЛЕ У МАТЕМАТИЧКОЈ ГИМНАЗИЈИ</dc:title>
  <dc:creator>Jasmin Stosic</dc:creator>
  <cp:lastModifiedBy>Jasmina Stosic</cp:lastModifiedBy>
  <cp:revision>35</cp:revision>
  <dcterms:created xsi:type="dcterms:W3CDTF">2015-05-18T13:42:02Z</dcterms:created>
  <dcterms:modified xsi:type="dcterms:W3CDTF">2024-04-14T07:03:45Z</dcterms:modified>
</cp:coreProperties>
</file>