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3FD429-5A5F-4E27-BFAF-962348004C5F}" type="datetimeFigureOut">
              <a:rPr lang="sr-Latn-RS" smtClean="0"/>
              <a:t>3.4.2022.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B7ED30-69A9-4303-BCD0-5A8D938834BD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pisusedmi.mg.edu.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upisusedmi.mg.edu.r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407"/>
            <a:ext cx="8460432" cy="5184575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sr-Cyrl-RS" sz="4900" b="1" dirty="0"/>
              <a:t>УПИС У СЕДМИ РАЗРЕД ОСНОВНЕ ШКОЛЕ У МАТЕМАТИЧКОЈ ГИМНАЗИЈИ</a:t>
            </a:r>
            <a:endParaRPr lang="sr-Latn-RS" sz="4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6948264" y="6093296"/>
            <a:ext cx="824136" cy="432048"/>
          </a:xfrm>
        </p:spPr>
        <p:txBody>
          <a:bodyPr>
            <a:normAutofit fontScale="92500" lnSpcReduction="20000"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8139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02"/>
    </mc:Choice>
    <mc:Fallback xmlns="">
      <p:transition spd="slow" advTm="3300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4000" b="1" dirty="0">
                <a:solidFill>
                  <a:schemeClr val="bg1"/>
                </a:solidFill>
              </a:rPr>
              <a:t>24.6.- од </a:t>
            </a:r>
            <a:r>
              <a:rPr lang="sr-Latn-RS" sz="4000" b="1" dirty="0">
                <a:solidFill>
                  <a:schemeClr val="bg1"/>
                </a:solidFill>
              </a:rPr>
              <a:t>1</a:t>
            </a:r>
            <a:r>
              <a:rPr lang="sr-Cyrl-RS" sz="4000" b="1" dirty="0">
                <a:solidFill>
                  <a:schemeClr val="bg1"/>
                </a:solidFill>
              </a:rPr>
              <a:t>6</a:t>
            </a:r>
            <a:r>
              <a:rPr lang="sr-Latn-RS" sz="4000" b="1" dirty="0">
                <a:solidFill>
                  <a:schemeClr val="bg1"/>
                </a:solidFill>
              </a:rPr>
              <a:t> </a:t>
            </a:r>
            <a:r>
              <a:rPr lang="sr-Cyrl-RS" sz="4000" b="1" dirty="0">
                <a:solidFill>
                  <a:schemeClr val="bg1"/>
                </a:solidFill>
              </a:rPr>
              <a:t>до </a:t>
            </a:r>
            <a:r>
              <a:rPr lang="sr-Latn-RS" sz="4000" b="1" dirty="0">
                <a:solidFill>
                  <a:schemeClr val="bg1"/>
                </a:solidFill>
              </a:rPr>
              <a:t>1</a:t>
            </a:r>
            <a:r>
              <a:rPr lang="sr-Cyrl-RS" sz="4000" b="1" dirty="0">
                <a:solidFill>
                  <a:schemeClr val="bg1"/>
                </a:solidFill>
              </a:rPr>
              <a:t>9</a:t>
            </a:r>
            <a:r>
              <a:rPr lang="sr-Latn-RS" sz="4000" b="1" dirty="0">
                <a:solidFill>
                  <a:schemeClr val="bg1"/>
                </a:solidFill>
              </a:rPr>
              <a:t> </a:t>
            </a:r>
            <a:r>
              <a:rPr lang="sr-Cyrl-RS" sz="4000" b="1" dirty="0">
                <a:solidFill>
                  <a:schemeClr val="bg1"/>
                </a:solidFill>
              </a:rPr>
              <a:t>часова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4000" b="1" dirty="0">
                <a:solidFill>
                  <a:srgbClr val="0070C0"/>
                </a:solidFill>
              </a:rPr>
              <a:t>УПИС ПРИМЉЕНИХ УЧЕНИКА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4000" b="1" dirty="0">
                <a:solidFill>
                  <a:srgbClr val="0070C0"/>
                </a:solidFill>
              </a:rPr>
              <a:t>У СЕДМИ РАЗРЕД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4000" b="1" dirty="0" smtClean="0">
                <a:solidFill>
                  <a:srgbClr val="0070C0"/>
                </a:solidFill>
              </a:rPr>
              <a:t>У ЧЕТВРТАК, 30 ЈУНА ОД 13 ДО 19 ЧАСОВА </a:t>
            </a:r>
            <a:endParaRPr lang="sr-Cyrl-RS" sz="4000" b="1" dirty="0">
              <a:solidFill>
                <a:srgbClr val="0070C0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sr-Cyrl-RS" sz="4000" b="1" dirty="0" smtClean="0">
                <a:solidFill>
                  <a:srgbClr val="0070C0"/>
                </a:solidFill>
              </a:rPr>
              <a:t>У МАТЕМАТИЧКОЈ </a:t>
            </a:r>
            <a:r>
              <a:rPr lang="sr-Cyrl-RS" sz="4000" b="1" dirty="0">
                <a:solidFill>
                  <a:srgbClr val="0070C0"/>
                </a:solidFill>
              </a:rPr>
              <a:t>ГИМНАЗИЈИ</a:t>
            </a:r>
          </a:p>
          <a:p>
            <a:pPr marL="0" lvl="0" indent="0">
              <a:lnSpc>
                <a:spcPct val="200000"/>
              </a:lnSpc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lv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801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1253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51"/>
    </mc:Choice>
    <mc:Fallback xmlns="">
      <p:transition spd="slow" advTm="3135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924800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2800" b="1" dirty="0">
                <a:solidFill>
                  <a:srgbClr val="0070C0"/>
                </a:solidFill>
              </a:rPr>
              <a:t>За упис је неопходно приложити следећа оригинална документа:</a:t>
            </a:r>
          </a:p>
          <a:p>
            <a:pPr marL="0" indent="0" algn="ctr">
              <a:buNone/>
            </a:pPr>
            <a:endParaRPr lang="sr-Cyrl-RS" sz="28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2800" b="1" dirty="0">
                <a:solidFill>
                  <a:srgbClr val="C00000"/>
                </a:solidFill>
              </a:rPr>
              <a:t>Оригинална сведочанства петог и шестог разреда</a:t>
            </a:r>
          </a:p>
          <a:p>
            <a:pPr marL="0" indent="0">
              <a:buNone/>
            </a:pPr>
            <a:endParaRPr lang="sr-Cyrl-CS" sz="28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CS" sz="2800" b="1" dirty="0">
                <a:solidFill>
                  <a:srgbClr val="C00000"/>
                </a:solidFill>
              </a:rPr>
              <a:t>Попуњену анкету о изборном предмету      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 ( грађанско васпитање или верска настава)- 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    формулар анкете се добија у школи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056" y="764704"/>
            <a:ext cx="8147248" cy="850106"/>
          </a:xfrm>
        </p:spPr>
        <p:txBody>
          <a:bodyPr>
            <a:normAutofit/>
          </a:bodyPr>
          <a:lstStyle/>
          <a:p>
            <a:r>
              <a:rPr lang="sr-Cyrl-RS" sz="3600" b="1" dirty="0"/>
              <a:t>УПИС У СЕДМИ РАЗРЕД</a:t>
            </a:r>
            <a:endParaRPr lang="sr-Latn-RS" sz="3600" b="1" dirty="0"/>
          </a:p>
        </p:txBody>
      </p:sp>
    </p:spTree>
    <p:extLst>
      <p:ext uri="{BB962C8B-B14F-4D97-AF65-F5344CB8AC3E}">
        <p14:creationId xmlns:p14="http://schemas.microsoft.com/office/powerpoint/2010/main" val="130740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709"/>
    </mc:Choice>
    <mc:Fallback xmlns="">
      <p:transition spd="slow" advTm="3070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F38AB8-B19A-419A-A43E-BFF208146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b="1" dirty="0">
                <a:solidFill>
                  <a:srgbClr val="C00000"/>
                </a:solidFill>
              </a:rPr>
              <a:t>Тест је полагало </a:t>
            </a:r>
            <a:r>
              <a:rPr lang="sr-Cyrl-RS" sz="3600" b="1" dirty="0" smtClean="0">
                <a:solidFill>
                  <a:srgbClr val="C00000"/>
                </a:solidFill>
              </a:rPr>
              <a:t>154 </a:t>
            </a:r>
            <a:r>
              <a:rPr lang="sr-Cyrl-RS" sz="3600" b="1" dirty="0">
                <a:solidFill>
                  <a:srgbClr val="C00000"/>
                </a:solidFill>
              </a:rPr>
              <a:t>ученика</a:t>
            </a:r>
          </a:p>
          <a:p>
            <a:r>
              <a:rPr lang="sr-Cyrl-RS" sz="3600" b="1" dirty="0">
                <a:solidFill>
                  <a:srgbClr val="C00000"/>
                </a:solidFill>
              </a:rPr>
              <a:t>Положило је </a:t>
            </a:r>
            <a:r>
              <a:rPr lang="sr-Cyrl-RS" sz="3600" b="1" dirty="0" smtClean="0">
                <a:solidFill>
                  <a:srgbClr val="C00000"/>
                </a:solidFill>
              </a:rPr>
              <a:t>104 </a:t>
            </a:r>
            <a:r>
              <a:rPr lang="sr-Cyrl-RS" sz="3600" b="1" dirty="0">
                <a:solidFill>
                  <a:srgbClr val="C00000"/>
                </a:solidFill>
              </a:rPr>
              <a:t>ученика</a:t>
            </a:r>
          </a:p>
          <a:p>
            <a:r>
              <a:rPr lang="sr-Cyrl-RS" sz="3600" b="1" dirty="0">
                <a:solidFill>
                  <a:srgbClr val="C00000"/>
                </a:solidFill>
              </a:rPr>
              <a:t>Најбоље рангирани ученик је имао </a:t>
            </a:r>
            <a:r>
              <a:rPr lang="sr-Cyrl-RS" sz="3600" b="1" dirty="0" smtClean="0">
                <a:solidFill>
                  <a:srgbClr val="C00000"/>
                </a:solidFill>
              </a:rPr>
              <a:t>180 </a:t>
            </a:r>
            <a:r>
              <a:rPr lang="sr-Cyrl-RS" sz="3600" b="1" dirty="0">
                <a:solidFill>
                  <a:srgbClr val="C00000"/>
                </a:solidFill>
              </a:rPr>
              <a:t>поена а последњи примљени ученик је имао </a:t>
            </a:r>
            <a:r>
              <a:rPr lang="sr-Cyrl-RS" sz="3600" b="1" dirty="0" smtClean="0">
                <a:solidFill>
                  <a:srgbClr val="C00000"/>
                </a:solidFill>
              </a:rPr>
              <a:t>119,62 </a:t>
            </a:r>
            <a:r>
              <a:rPr lang="sr-Cyrl-RS" sz="3600" b="1" dirty="0">
                <a:solidFill>
                  <a:srgbClr val="C00000"/>
                </a:solidFill>
              </a:rPr>
              <a:t>поена.</a:t>
            </a:r>
            <a:endParaRPr lang="sr-Latn-RS" sz="3600" b="1" dirty="0">
              <a:solidFill>
                <a:srgbClr val="C0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E0750F0-E8B3-4DC6-8A36-CB3298420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УПИС У СЕДМИ РАЗРЕД- ЈУНИ </a:t>
            </a:r>
            <a:r>
              <a:rPr lang="sr-Cyrl-RS" dirty="0" smtClean="0"/>
              <a:t>2021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65951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23320" y="4910328"/>
            <a:ext cx="8964488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endParaRPr lang="sr-Cyrl-RS" dirty="0" smtClean="0"/>
          </a:p>
          <a:p>
            <a:pPr marL="109728" indent="0">
              <a:buNone/>
            </a:pPr>
            <a:endParaRPr lang="sr-Cyrl-RS" dirty="0"/>
          </a:p>
          <a:p>
            <a:pPr marL="109728" indent="0">
              <a:buNone/>
            </a:pPr>
            <a:r>
              <a:rPr lang="sr-Cyrl-RS" dirty="0" smtClean="0"/>
              <a:t>   				                                                                                                                                                  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Успех </a:t>
            </a:r>
            <a:r>
              <a:rPr lang="sr-Cyrl-RS" dirty="0"/>
              <a:t>ученика на </a:t>
            </a:r>
            <a:r>
              <a:rPr lang="sr-Cyrl-RS" dirty="0" smtClean="0"/>
              <a:t>тесту способности</a:t>
            </a:r>
            <a:r>
              <a:rPr lang="sr-Cyrl-RS" dirty="0"/>
              <a:t>, јуни 2021.</a:t>
            </a:r>
            <a:br>
              <a:rPr lang="sr-Cyrl-RS" dirty="0"/>
            </a:br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06434"/>
              </p:ext>
            </p:extLst>
          </p:nvPr>
        </p:nvGraphicFramePr>
        <p:xfrm>
          <a:off x="467544" y="1484784"/>
          <a:ext cx="8136899" cy="1097015"/>
        </p:xfrm>
        <a:graphic>
          <a:graphicData uri="http://schemas.openxmlformats.org/drawingml/2006/table">
            <a:tbl>
              <a:tblPr firstRow="1" firstCol="1" bandRow="1"/>
              <a:tblGrid>
                <a:gridCol w="1125019">
                  <a:extLst>
                    <a:ext uri="{9D8B030D-6E8A-4147-A177-3AD203B41FA5}">
                      <a16:colId xmlns:a16="http://schemas.microsoft.com/office/drawing/2014/main" val="4133531284"/>
                    </a:ext>
                  </a:extLst>
                </a:gridCol>
                <a:gridCol w="537942">
                  <a:extLst>
                    <a:ext uri="{9D8B030D-6E8A-4147-A177-3AD203B41FA5}">
                      <a16:colId xmlns:a16="http://schemas.microsoft.com/office/drawing/2014/main" val="4292783503"/>
                    </a:ext>
                  </a:extLst>
                </a:gridCol>
                <a:gridCol w="537942">
                  <a:extLst>
                    <a:ext uri="{9D8B030D-6E8A-4147-A177-3AD203B41FA5}">
                      <a16:colId xmlns:a16="http://schemas.microsoft.com/office/drawing/2014/main" val="3606485982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79278319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783852118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4073040907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141297651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2360815935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219758042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53061551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12307426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781892703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3056917320"/>
                    </a:ext>
                  </a:extLst>
                </a:gridCol>
                <a:gridCol w="539636">
                  <a:extLst>
                    <a:ext uri="{9D8B030D-6E8A-4147-A177-3AD203B41FA5}">
                      <a16:colId xmlns:a16="http://schemas.microsoft.com/office/drawing/2014/main" val="1413902111"/>
                    </a:ext>
                  </a:extLst>
                </a:gridCol>
              </a:tblGrid>
              <a:tr h="4532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Бр.поена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sr-Cyrl-RS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endParaRPr lang="sr-Cyrl-RS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777117"/>
                  </a:ext>
                </a:extLst>
              </a:tr>
              <a:tr h="4828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Број ученика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sr-Latn-R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691669"/>
                  </a:ext>
                </a:extLst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843808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pic>
        <p:nvPicPr>
          <p:cNvPr id="1033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691276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621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628800"/>
            <a:ext cx="7992888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Cyrl-RS" sz="6000" b="1" dirty="0">
                <a:solidFill>
                  <a:srgbClr val="C00000"/>
                </a:solidFill>
              </a:rPr>
              <a:t>ХВАЛА НА ПАЖЊИ!</a:t>
            </a:r>
          </a:p>
          <a:p>
            <a:pPr algn="ctr">
              <a:lnSpc>
                <a:spcPct val="150000"/>
              </a:lnSpc>
            </a:pPr>
            <a:r>
              <a:rPr lang="sr-Cyrl-RS" sz="6000" b="1" dirty="0">
                <a:solidFill>
                  <a:srgbClr val="C00000"/>
                </a:solidFill>
              </a:rPr>
              <a:t>☺</a:t>
            </a:r>
            <a:endParaRPr lang="sr-Cyrl-R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9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940" y="1700808"/>
            <a:ext cx="8820472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За упис у седми разред основне школе у  Математичкој гимназији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вреднују се: </a:t>
            </a:r>
            <a:endParaRPr lang="sr-Latn-RS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RS" sz="2800" dirty="0">
                <a:solidFill>
                  <a:srgbClr val="C00000"/>
                </a:solidFill>
              </a:rPr>
              <a:t>-  </a:t>
            </a:r>
            <a:r>
              <a:rPr lang="sr-Cyrl-RS" sz="2800" b="1" dirty="0">
                <a:solidFill>
                  <a:srgbClr val="C00000"/>
                </a:solidFill>
              </a:rPr>
              <a:t>резултати</a:t>
            </a:r>
            <a:r>
              <a:rPr lang="sr-Cyrl-RS" sz="2800" dirty="0">
                <a:solidFill>
                  <a:srgbClr val="C00000"/>
                </a:solidFill>
              </a:rPr>
              <a:t> </a:t>
            </a:r>
            <a:r>
              <a:rPr lang="sr-Cyrl-CS" sz="2800" b="1" dirty="0">
                <a:solidFill>
                  <a:srgbClr val="C00000"/>
                </a:solidFill>
              </a:rPr>
              <a:t>теста способности: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 максималан број поена: </a:t>
            </a:r>
            <a:r>
              <a:rPr lang="en-US" sz="2800" dirty="0">
                <a:solidFill>
                  <a:srgbClr val="C00000"/>
                </a:solidFill>
              </a:rPr>
              <a:t>12</a:t>
            </a:r>
            <a:r>
              <a:rPr lang="sr-Cyrl-CS" sz="2800" dirty="0">
                <a:solidFill>
                  <a:srgbClr val="C00000"/>
                </a:solidFill>
              </a:rPr>
              <a:t>0; </a:t>
            </a:r>
          </a:p>
          <a:p>
            <a:pPr marL="0" indent="0">
              <a:buNone/>
            </a:pPr>
            <a:r>
              <a:rPr lang="sr-Cyrl-CS" sz="2800" dirty="0">
                <a:solidFill>
                  <a:srgbClr val="C00000"/>
                </a:solidFill>
              </a:rPr>
              <a:t>да би положио ученик мора да оствари најмање 60 поена на тесту</a:t>
            </a:r>
          </a:p>
          <a:p>
            <a:pPr marL="0" indent="0">
              <a:buNone/>
            </a:pPr>
            <a:r>
              <a:rPr lang="sr-Cyrl-RS" sz="3600" dirty="0">
                <a:solidFill>
                  <a:srgbClr val="C00000"/>
                </a:solidFill>
              </a:rPr>
              <a:t>	-  </a:t>
            </a:r>
            <a:r>
              <a:rPr lang="sr-Cyrl-CS" sz="3600" b="1" dirty="0">
                <a:solidFill>
                  <a:srgbClr val="002060"/>
                </a:solidFill>
              </a:rPr>
              <a:t>	</a:t>
            </a:r>
            <a:endParaRPr lang="sr-Latn-R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931224" cy="778098"/>
          </a:xfrm>
        </p:spPr>
        <p:txBody>
          <a:bodyPr>
            <a:normAutofit/>
          </a:bodyPr>
          <a:lstStyle/>
          <a:p>
            <a:r>
              <a:rPr lang="sr-Cyrl-RS" sz="3600" b="1" dirty="0"/>
              <a:t>УПИС У СЕДМИ РАЗРЕД</a:t>
            </a:r>
            <a:endParaRPr lang="sr-Latn-RS" sz="3600" b="1" dirty="0"/>
          </a:p>
        </p:txBody>
      </p:sp>
    </p:spTree>
    <p:extLst>
      <p:ext uri="{BB962C8B-B14F-4D97-AF65-F5344CB8AC3E}">
        <p14:creationId xmlns:p14="http://schemas.microsoft.com/office/powerpoint/2010/main" val="304559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75"/>
    </mc:Choice>
    <mc:Fallback xmlns="">
      <p:transition spd="slow" advTm="3097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8786"/>
            <a:ext cx="9144000" cy="545921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r-Cyrl-CS" sz="3600" b="1" dirty="0">
                <a:solidFill>
                  <a:srgbClr val="C00000"/>
                </a:solidFill>
              </a:rPr>
              <a:t>-  </a:t>
            </a:r>
            <a:r>
              <a:rPr lang="sr-Cyrl-CS" sz="4400" b="1" dirty="0">
                <a:solidFill>
                  <a:srgbClr val="C00000"/>
                </a:solidFill>
              </a:rPr>
              <a:t>оцене ученика у досадашњем школовању</a:t>
            </a:r>
            <a:r>
              <a:rPr lang="sr-Cyrl-RS" sz="4400" dirty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sr-Cyrl-RS" sz="4400" dirty="0">
                <a:solidFill>
                  <a:srgbClr val="C00000"/>
                </a:solidFill>
              </a:rPr>
              <a:t>       максималан број поена: 20</a:t>
            </a:r>
          </a:p>
          <a:p>
            <a:pPr>
              <a:buFontTx/>
              <a:buChar char="-"/>
            </a:pPr>
            <a:endParaRPr lang="sr-Cyrl-RS" sz="4400" b="1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sr-Cyrl-RS" sz="4400" b="1" dirty="0">
                <a:solidFill>
                  <a:srgbClr val="C00000"/>
                </a:solidFill>
              </a:rPr>
              <a:t>успех на такмичењу из математике у шестом разреду: </a:t>
            </a:r>
            <a:endParaRPr lang="sr-Cyrl-R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R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4400" dirty="0"/>
              <a:t>	</a:t>
            </a:r>
            <a:r>
              <a:rPr lang="sr-Cyrl-CS" sz="4400" b="1" dirty="0">
                <a:solidFill>
                  <a:srgbClr val="C00000"/>
                </a:solidFill>
              </a:rPr>
              <a:t>	државно такмичење:</a:t>
            </a:r>
            <a:endParaRPr lang="sr-Latn-R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Latn-RS" sz="4400" b="1" dirty="0">
                <a:solidFill>
                  <a:srgbClr val="C00000"/>
                </a:solidFill>
              </a:rPr>
              <a:t>	</a:t>
            </a:r>
            <a:r>
              <a:rPr lang="sr-Cyrl-CS" sz="4400" b="1" dirty="0">
                <a:solidFill>
                  <a:srgbClr val="C00000"/>
                </a:solidFill>
              </a:rPr>
              <a:t>		1. награда-40 поена</a:t>
            </a:r>
          </a:p>
          <a:p>
            <a:pPr marL="0" indent="0"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		2. награда- 35 поена</a:t>
            </a:r>
          </a:p>
          <a:p>
            <a:pPr marL="0" indent="0"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		3. награда- 30 поена</a:t>
            </a:r>
            <a:endParaRPr lang="en-US" sz="4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</a:rPr>
              <a:t>	</a:t>
            </a:r>
            <a:r>
              <a:rPr lang="sr-Cyrl-RS" sz="4400" b="1" dirty="0">
                <a:solidFill>
                  <a:srgbClr val="C00000"/>
                </a:solidFill>
              </a:rPr>
              <a:t>учествовање на државном такмичењу (без награде): 				         -</a:t>
            </a:r>
            <a:r>
              <a:rPr lang="en-US" sz="4400" b="1" dirty="0">
                <a:solidFill>
                  <a:srgbClr val="C00000"/>
                </a:solidFill>
              </a:rPr>
              <a:t>20 </a:t>
            </a:r>
            <a:r>
              <a:rPr lang="sr-Cyrl-RS" sz="4400" b="1" dirty="0">
                <a:solidFill>
                  <a:srgbClr val="C00000"/>
                </a:solidFill>
              </a:rPr>
              <a:t>поена</a:t>
            </a:r>
            <a:endParaRPr lang="sr-Cyrl-C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4400" dirty="0">
                <a:solidFill>
                  <a:srgbClr val="C00000"/>
                </a:solidFill>
              </a:rPr>
              <a:t>				      		</a:t>
            </a:r>
            <a:endParaRPr lang="sr-Cyrl-RS" sz="4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RS" sz="4400" b="1" dirty="0">
                <a:solidFill>
                  <a:srgbClr val="C00000"/>
                </a:solidFill>
              </a:rPr>
              <a:t>МАКСИМАЛНО УЧЕНИК </a:t>
            </a:r>
          </a:p>
          <a:p>
            <a:pPr marL="0" indent="0" algn="ctr">
              <a:buNone/>
            </a:pPr>
            <a:r>
              <a:rPr lang="sr-Cyrl-RS" sz="4400" b="1" dirty="0">
                <a:solidFill>
                  <a:srgbClr val="C00000"/>
                </a:solidFill>
              </a:rPr>
              <a:t>МОЖЕ ИМАТИ  180 ПОЕНА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19256" cy="850106"/>
          </a:xfrm>
        </p:spPr>
        <p:txBody>
          <a:bodyPr>
            <a:normAutofit/>
          </a:bodyPr>
          <a:lstStyle/>
          <a:p>
            <a:r>
              <a:rPr lang="sr-Cyrl-RS" sz="3600" b="1" dirty="0"/>
              <a:t>УПИС У СЕДМИ РАЗРЕД</a:t>
            </a:r>
            <a:endParaRPr lang="sr-Latn-RS" sz="3600" b="1" dirty="0"/>
          </a:p>
        </p:txBody>
      </p:sp>
    </p:spTree>
    <p:extLst>
      <p:ext uri="{BB962C8B-B14F-4D97-AF65-F5344CB8AC3E}">
        <p14:creationId xmlns:p14="http://schemas.microsoft.com/office/powerpoint/2010/main" val="407276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46"/>
    </mc:Choice>
    <mc:Fallback xmlns="">
      <p:transition spd="slow" advTm="3114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017" y="1628800"/>
            <a:ext cx="8877672" cy="42484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КАКО УПИСАТИ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СЕДМИ РАЗРЕД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У </a:t>
            </a:r>
          </a:p>
          <a:p>
            <a:pPr marL="0" indent="0" algn="ctr">
              <a:buNone/>
            </a:pPr>
            <a:r>
              <a:rPr lang="sr-Cyrl-RS" sz="6000" dirty="0">
                <a:solidFill>
                  <a:srgbClr val="C00000"/>
                </a:solidFill>
              </a:rPr>
              <a:t>МАТЕМАТИЧКОЈ ГИМНАЗИЈИ?</a:t>
            </a:r>
            <a:endParaRPr lang="sr-Latn-RS" sz="60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1728192"/>
          </a:xfrm>
        </p:spPr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8830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43"/>
    </mc:Choice>
    <mc:Fallback xmlns="">
      <p:transition spd="slow" advTm="3094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5" y="1738770"/>
            <a:ext cx="9144000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sr-Cyrl-CS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6000" b="1" dirty="0">
                <a:solidFill>
                  <a:srgbClr val="C00000"/>
                </a:solidFill>
              </a:rPr>
              <a:t>Пријављивање за полагање теста способности: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sz="6000" b="1" dirty="0" smtClean="0">
                <a:solidFill>
                  <a:srgbClr val="C00000"/>
                </a:solidFill>
              </a:rPr>
              <a:t>од 4. априла у 10 часова до 12. јуна до 24 часа –онлајн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sr-Cyrl-RS" sz="6000" b="1" dirty="0">
                <a:solidFill>
                  <a:srgbClr val="C00000"/>
                </a:solidFill>
              </a:rPr>
              <a:t>пријава </a:t>
            </a:r>
            <a:r>
              <a:rPr lang="sr-Latn-RS" sz="6000" b="1" dirty="0">
                <a:solidFill>
                  <a:srgbClr val="C00000"/>
                </a:solidFill>
                <a:hlinkClick r:id="rId2"/>
              </a:rPr>
              <a:t>https://upisusedmi.mg.edu.rs</a:t>
            </a:r>
            <a:r>
              <a:rPr lang="sr-Cyrl-RS" sz="6000" b="1" dirty="0">
                <a:solidFill>
                  <a:srgbClr val="C00000"/>
                </a:solidFill>
              </a:rPr>
              <a:t> </a:t>
            </a:r>
            <a:endParaRPr lang="sr-Latn-RS" sz="6000" b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sr-Cyrl-RS" sz="6000" b="1" dirty="0" smtClean="0">
                <a:solidFill>
                  <a:srgbClr val="C00000"/>
                </a:solidFill>
              </a:rPr>
              <a:t>четвртак и петак, 9. и 10. јун, од 9 до 14 часова-у Математичкој гимназији, за оне који немају могућности онлајн пријаве</a:t>
            </a:r>
            <a:endParaRPr lang="sr-Cyrl-RS" sz="6000" b="1" dirty="0">
              <a:solidFill>
                <a:srgbClr val="C00000"/>
              </a:solidFill>
            </a:endParaRPr>
          </a:p>
          <a:p>
            <a:pPr marL="896938" indent="0">
              <a:lnSpc>
                <a:spcPct val="150000"/>
              </a:lnSpc>
              <a:buNone/>
            </a:pPr>
            <a:r>
              <a:rPr lang="sr-Cyrl-CS" sz="4400" b="1" dirty="0">
                <a:solidFill>
                  <a:srgbClr val="C00000"/>
                </a:solidFill>
              </a:rPr>
              <a:t>	</a:t>
            </a:r>
            <a:endParaRPr lang="sr-Latn-RS" sz="4400" dirty="0"/>
          </a:p>
          <a:p>
            <a:pPr marL="0" indent="0">
              <a:lnSpc>
                <a:spcPct val="150000"/>
              </a:lnSpc>
              <a:buNone/>
            </a:pPr>
            <a:endParaRPr lang="sr-Cyrl-CS" sz="3600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sr-Latn-RS" sz="3600" dirty="0">
              <a:solidFill>
                <a:srgbClr val="C00000"/>
              </a:solidFill>
            </a:endParaRPr>
          </a:p>
          <a:p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03232" cy="780696"/>
          </a:xfrm>
        </p:spPr>
        <p:txBody>
          <a:bodyPr>
            <a:normAutofit fontScale="90000"/>
          </a:bodyPr>
          <a:lstStyle/>
          <a:p>
            <a:r>
              <a:rPr lang="sr-Cyrl-CS" u="wavy" dirty="0"/>
              <a:t>                                                     </a:t>
            </a:r>
            <a:r>
              <a:rPr lang="sr-Latn-RS" dirty="0"/>
              <a:t/>
            </a:r>
            <a:br>
              <a:rPr lang="sr-Latn-RS" dirty="0"/>
            </a:br>
            <a:r>
              <a:rPr lang="sr-Cyrl-RS" sz="4000" b="1" dirty="0"/>
              <a:t>УПИС У СЕДМИ РАЗРЕД</a:t>
            </a:r>
            <a:r>
              <a:rPr lang="sr-Cyrl-CS" sz="4000" b="1" u="wavy" dirty="0">
                <a:effectLst/>
              </a:rPr>
              <a:t>:</a:t>
            </a:r>
            <a:endParaRPr lang="sr-Latn-RS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85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11"/>
    </mc:Choice>
    <mc:Fallback xmlns="">
      <p:transition spd="slow" advTm="309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CS" dirty="0"/>
          </a:p>
          <a:p>
            <a:pPr marL="0" indent="0">
              <a:buNone/>
            </a:pPr>
            <a:r>
              <a:rPr lang="sr-Cyrl-CS" sz="4000" b="1" dirty="0">
                <a:solidFill>
                  <a:srgbClr val="C00000"/>
                </a:solidFill>
              </a:rPr>
              <a:t> ПОЛАГАЊЕ ТЕСТА СПОСОБНОСТИ</a:t>
            </a:r>
          </a:p>
          <a:p>
            <a:pPr marL="0" indent="0" algn="ctr">
              <a:buNone/>
            </a:pPr>
            <a:endParaRPr lang="sr-Cyrl-C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4000" b="1" dirty="0" smtClean="0">
                <a:solidFill>
                  <a:srgbClr val="C00000"/>
                </a:solidFill>
              </a:rPr>
              <a:t>25. јуна 2022. у 10 часова</a:t>
            </a:r>
          </a:p>
          <a:p>
            <a:pPr marL="0" indent="0" algn="ctr">
              <a:buNone/>
            </a:pPr>
            <a:endParaRPr lang="sr-Cyrl-CS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Ученици треба на тест да дођу  у школу</a:t>
            </a: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најкасније </a:t>
            </a:r>
            <a:r>
              <a:rPr lang="sr-Cyrl-RS" sz="3200" b="1" dirty="0" smtClean="0">
                <a:solidFill>
                  <a:srgbClr val="C00000"/>
                </a:solidFill>
              </a:rPr>
              <a:t>у 9.30</a:t>
            </a:r>
            <a:endParaRPr lang="sr-Cyrl-CS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      Израда теста способности </a:t>
            </a:r>
          </a:p>
          <a:p>
            <a:pPr marL="0" indent="0" algn="ctr">
              <a:buNone/>
            </a:pPr>
            <a:r>
              <a:rPr lang="sr-Cyrl-CS" sz="3200" b="1" dirty="0">
                <a:solidFill>
                  <a:srgbClr val="C00000"/>
                </a:solidFill>
              </a:rPr>
              <a:t>     траје 120 минута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80" y="116632"/>
            <a:ext cx="8075240" cy="1368152"/>
          </a:xfrm>
        </p:spPr>
        <p:txBody>
          <a:bodyPr>
            <a:normAutofit/>
          </a:bodyPr>
          <a:lstStyle/>
          <a:p>
            <a:r>
              <a:rPr lang="sr-Cyrl-RS" sz="3600" b="1" dirty="0"/>
              <a:t>УПИС У СЕДМИ РАЗРЕД</a:t>
            </a:r>
            <a:br>
              <a:rPr lang="sr-Cyrl-RS" sz="3600" b="1" dirty="0"/>
            </a:br>
            <a:endParaRPr lang="sr-Latn-RS" sz="3600" dirty="0"/>
          </a:p>
        </p:txBody>
      </p:sp>
    </p:spTree>
    <p:extLst>
      <p:ext uri="{BB962C8B-B14F-4D97-AF65-F5344CB8AC3E}">
        <p14:creationId xmlns:p14="http://schemas.microsoft.com/office/powerpoint/2010/main" val="29009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67"/>
    </mc:Choice>
    <mc:Fallback xmlns="">
      <p:transition spd="slow" advTm="3056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4573" y="1628800"/>
            <a:ext cx="9156700" cy="5085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На израду теста треба понети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ђачку књижицу са фотографијом која је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  печатирана,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потврду добијену када је пријављен тест способности и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CS" sz="2800" b="1" dirty="0">
                <a:solidFill>
                  <a:srgbClr val="C00000"/>
                </a:solidFill>
              </a:rPr>
              <a:t>прибор </a:t>
            </a:r>
            <a:r>
              <a:rPr lang="sr-Cyrl-CS" sz="2800" b="1" dirty="0" smtClean="0">
                <a:solidFill>
                  <a:srgbClr val="C00000"/>
                </a:solidFill>
              </a:rPr>
              <a:t>-оловка</a:t>
            </a:r>
            <a:r>
              <a:rPr lang="sr-Cyrl-CS" sz="2800" b="1" dirty="0">
                <a:solidFill>
                  <a:srgbClr val="C00000"/>
                </a:solidFill>
              </a:rPr>
              <a:t>, </a:t>
            </a:r>
            <a:r>
              <a:rPr lang="sr-Cyrl-CS" sz="2800" b="1" dirty="0" smtClean="0">
                <a:solidFill>
                  <a:srgbClr val="C00000"/>
                </a:solidFill>
              </a:rPr>
              <a:t>гумица,хемијска оловка,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 </a:t>
            </a:r>
            <a:r>
              <a:rPr lang="sr-Cyrl-CS" sz="2800" b="1" dirty="0" smtClean="0">
                <a:solidFill>
                  <a:srgbClr val="C00000"/>
                </a:solidFill>
              </a:rPr>
              <a:t>                  лењир, троугао и шестар</a:t>
            </a:r>
            <a:endParaRPr lang="sr-Cyrl-C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r-Cyrl-C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Може се понети и флашица са водом и чоколадица. Није дозвољено уносити мобилни </a:t>
            </a:r>
          </a:p>
          <a:p>
            <a:pPr marL="0" indent="0">
              <a:buNone/>
            </a:pPr>
            <a:r>
              <a:rPr lang="sr-Cyrl-CS" sz="2800" b="1" dirty="0">
                <a:solidFill>
                  <a:srgbClr val="C00000"/>
                </a:solidFill>
              </a:rPr>
              <a:t>		</a:t>
            </a:r>
            <a:r>
              <a:rPr lang="sr-Cyrl-CS" sz="2800" b="1" dirty="0" smtClean="0">
                <a:solidFill>
                  <a:srgbClr val="C00000"/>
                </a:solidFill>
              </a:rPr>
              <a:t>телефон и калкулатор</a:t>
            </a:r>
            <a:endParaRPr lang="sr-Cyrl-CS" sz="28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156" y="620688"/>
            <a:ext cx="7931224" cy="850106"/>
          </a:xfrm>
        </p:spPr>
        <p:txBody>
          <a:bodyPr>
            <a:normAutofit/>
          </a:bodyPr>
          <a:lstStyle/>
          <a:p>
            <a:r>
              <a:rPr lang="sr-Cyrl-RS" sz="4000" b="1" dirty="0"/>
              <a:t>УПИС У СЕДМИ РАЗРЕД</a:t>
            </a:r>
            <a:endParaRPr lang="sr-Latn-RS" sz="4000" b="1" dirty="0"/>
          </a:p>
        </p:txBody>
      </p:sp>
    </p:spTree>
    <p:extLst>
      <p:ext uri="{BB962C8B-B14F-4D97-AF65-F5344CB8AC3E}">
        <p14:creationId xmlns:p14="http://schemas.microsoft.com/office/powerpoint/2010/main" val="209727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2"/>
    </mc:Choice>
    <mc:Fallback xmlns="">
      <p:transition spd="slow" advTm="3033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2565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Непосредно после завршене израде теста- истицање решења задатака на огласној табли Школе и сајту </a:t>
            </a:r>
            <a:r>
              <a:rPr lang="ru-RU" sz="2400" b="1" dirty="0">
                <a:solidFill>
                  <a:srgbClr val="C00000"/>
                </a:solidFill>
                <a:hlinkClick r:id="rId2"/>
              </a:rPr>
              <a:t>https://upisusedmi.mg.edu.rs/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rgbClr val="C00000"/>
                </a:solidFill>
              </a:rPr>
              <a:t>У каснијим послеподневним сатима- истицање прелиминарних резултата теста способности на огласној табли Школе</a:t>
            </a:r>
            <a:r>
              <a:rPr lang="sr-Cyrl-RS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и сајту </a:t>
            </a:r>
            <a:r>
              <a:rPr lang="ru-RU" sz="2400" b="1" dirty="0">
                <a:solidFill>
                  <a:srgbClr val="C00000"/>
                </a:solidFill>
                <a:hlinkClick r:id="rId2"/>
              </a:rPr>
              <a:t>https://upisusedmi.mg.edu.rs/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понедељак, 27. јун, од 12 до 18 часова-примање </a:t>
            </a:r>
            <a:r>
              <a:rPr lang="ru-RU" sz="2400" b="1" dirty="0">
                <a:solidFill>
                  <a:srgbClr val="C00000"/>
                </a:solidFill>
              </a:rPr>
              <a:t>жалби на резултате теста </a:t>
            </a:r>
            <a:r>
              <a:rPr lang="ru-RU" sz="2400" b="1" dirty="0" smtClean="0">
                <a:solidFill>
                  <a:srgbClr val="C00000"/>
                </a:solidFill>
              </a:rPr>
              <a:t>способности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Уторак, 28. јун у 14 часова- објављивање </a:t>
            </a:r>
            <a:r>
              <a:rPr lang="ru-RU" sz="2400" b="1" dirty="0">
                <a:solidFill>
                  <a:srgbClr val="C00000"/>
                </a:solidFill>
              </a:rPr>
              <a:t>коначних резултата на тесту </a:t>
            </a:r>
            <a:r>
              <a:rPr lang="ru-RU" sz="2400" b="1" dirty="0" smtClean="0">
                <a:solidFill>
                  <a:srgbClr val="C00000"/>
                </a:solidFill>
              </a:rPr>
              <a:t>способности</a:t>
            </a:r>
            <a:endParaRPr lang="sr-Cyrl-CS" sz="20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03232" cy="792088"/>
          </a:xfrm>
        </p:spPr>
        <p:txBody>
          <a:bodyPr>
            <a:normAutofit/>
          </a:bodyPr>
          <a:lstStyle/>
          <a:p>
            <a:r>
              <a:rPr lang="sr-Cyrl-RS" sz="3600" b="1" dirty="0"/>
              <a:t>УПИС У СЕДМИ РАЗР</a:t>
            </a:r>
            <a:r>
              <a:rPr lang="sr-Cyrl-RS" sz="3600" dirty="0"/>
              <a:t>ЕД</a:t>
            </a:r>
            <a:endParaRPr lang="sr-Latn-RS" sz="3600" dirty="0"/>
          </a:p>
        </p:txBody>
      </p:sp>
    </p:spTree>
    <p:extLst>
      <p:ext uri="{BB962C8B-B14F-4D97-AF65-F5344CB8AC3E}">
        <p14:creationId xmlns:p14="http://schemas.microsoft.com/office/powerpoint/2010/main" val="116625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87"/>
    </mc:Choice>
    <mc:Fallback xmlns="">
      <p:transition spd="slow" advTm="3168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48464" cy="53094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среда, 29.јун од 12 до 19 часова- доношење </a:t>
            </a:r>
            <a:r>
              <a:rPr lang="ru-RU" sz="2400" b="1" dirty="0">
                <a:solidFill>
                  <a:srgbClr val="C00000"/>
                </a:solidFill>
              </a:rPr>
              <a:t>фотокопије докумената ради верификације </a:t>
            </a:r>
            <a:r>
              <a:rPr lang="ru-RU" sz="2400" b="1" dirty="0" smtClean="0">
                <a:solidFill>
                  <a:srgbClr val="C00000"/>
                </a:solidFill>
              </a:rPr>
              <a:t>података, за све кандидате који су положили тест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</a:rPr>
              <a:t>уколико кандидати не донесу документа на верификацију, сматра се да су одустали од уписа!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 smtClean="0">
                <a:solidFill>
                  <a:srgbClr val="C00000"/>
                </a:solidFill>
              </a:rPr>
              <a:t>четвртак, 30. јуни, до 10 часова- објављивање прелиминарне ранг листе</a:t>
            </a:r>
            <a:endParaRPr lang="sr-Cyrl-RS" sz="24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C00000"/>
                </a:solidFill>
              </a:rPr>
              <a:t>четвртак, 30. јуни, </a:t>
            </a:r>
            <a:r>
              <a:rPr lang="sr-Cyrl-RS" sz="2400" b="1" dirty="0" smtClean="0">
                <a:solidFill>
                  <a:srgbClr val="C00000"/>
                </a:solidFill>
              </a:rPr>
              <a:t> од 10 до 12 часова- примање </a:t>
            </a:r>
            <a:r>
              <a:rPr lang="sr-Cyrl-RS" sz="2400" b="1" dirty="0">
                <a:solidFill>
                  <a:srgbClr val="C00000"/>
                </a:solidFill>
              </a:rPr>
              <a:t>жалби на </a:t>
            </a:r>
            <a:r>
              <a:rPr lang="sr-Cyrl-RS" sz="2400" b="1" dirty="0" smtClean="0">
                <a:solidFill>
                  <a:srgbClr val="C00000"/>
                </a:solidFill>
              </a:rPr>
              <a:t>прелиминарну ранг листу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b="1" dirty="0">
                <a:solidFill>
                  <a:srgbClr val="C00000"/>
                </a:solidFill>
              </a:rPr>
              <a:t>четвртак, 30. јуни</a:t>
            </a:r>
            <a:r>
              <a:rPr lang="sr-Cyrl-RS" sz="2400" b="1" dirty="0" smtClean="0">
                <a:solidFill>
                  <a:srgbClr val="C00000"/>
                </a:solidFill>
              </a:rPr>
              <a:t>, у 13 часова- објављивање коначне ранг листе</a:t>
            </a:r>
            <a:endParaRPr lang="sr-Cyrl-RS" sz="24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27152"/>
            <a:ext cx="8363272" cy="644748"/>
          </a:xfrm>
        </p:spPr>
        <p:txBody>
          <a:bodyPr>
            <a:noAutofit/>
          </a:bodyPr>
          <a:lstStyle/>
          <a:p>
            <a:r>
              <a:rPr lang="sr-Cyrl-RS" sz="3600" b="1" dirty="0"/>
              <a:t>УПИС У СЕДМИ РАЗРЕД</a:t>
            </a:r>
            <a:br>
              <a:rPr lang="sr-Cyrl-RS" sz="3600" b="1" dirty="0"/>
            </a:br>
            <a:endParaRPr lang="sr-Latn-RS" sz="3600" b="1" dirty="0"/>
          </a:p>
        </p:txBody>
      </p:sp>
    </p:spTree>
    <p:extLst>
      <p:ext uri="{BB962C8B-B14F-4D97-AF65-F5344CB8AC3E}">
        <p14:creationId xmlns:p14="http://schemas.microsoft.com/office/powerpoint/2010/main" val="24500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18"/>
    </mc:Choice>
    <mc:Fallback xmlns="">
      <p:transition spd="slow" advTm="3021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606</Words>
  <Application>Microsoft Office PowerPoint</Application>
  <PresentationFormat>On-screen Show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УПИС У СЕДМИ РАЗРЕД ОСНОВНЕ ШКОЛЕ У МАТЕМАТИЧКОЈ ГИМНАЗИЈИ</vt:lpstr>
      <vt:lpstr>УПИС У СЕДМИ РАЗРЕД</vt:lpstr>
      <vt:lpstr>УПИС У СЕДМИ РАЗРЕД</vt:lpstr>
      <vt:lpstr>PowerPoint Presentation</vt:lpstr>
      <vt:lpstr>                                                      УПИС У СЕДМИ РАЗРЕД:</vt:lpstr>
      <vt:lpstr>УПИС У СЕДМИ РАЗРЕД </vt:lpstr>
      <vt:lpstr>УПИС У СЕДМИ РАЗРЕД</vt:lpstr>
      <vt:lpstr>УПИС У СЕДМИ РАЗРЕД</vt:lpstr>
      <vt:lpstr>УПИС У СЕДМИ РАЗРЕД </vt:lpstr>
      <vt:lpstr>PowerPoint Presentation</vt:lpstr>
      <vt:lpstr>УПИС У СЕДМИ РАЗРЕД</vt:lpstr>
      <vt:lpstr>УПИС У СЕДМИ РАЗРЕД- ЈУНИ 2021</vt:lpstr>
      <vt:lpstr> Успех ученика на тесту способности, јуни 2021.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УПИС У СЕДМИ РАЗРЕД ОСНОВНЕ ШКОЛЕ У МАТЕМАТИЧКОЈ ГИМНАЗИЈИ</dc:title>
  <dc:creator>Jasmin Stosic</dc:creator>
  <cp:lastModifiedBy>Jasmina Stosic</cp:lastModifiedBy>
  <cp:revision>23</cp:revision>
  <dcterms:created xsi:type="dcterms:W3CDTF">2015-05-18T13:42:02Z</dcterms:created>
  <dcterms:modified xsi:type="dcterms:W3CDTF">2022-04-03T07:36:45Z</dcterms:modified>
</cp:coreProperties>
</file>