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27"/>
  </p:notesMasterIdLst>
  <p:sldIdLst>
    <p:sldId id="256" r:id="rId2"/>
    <p:sldId id="265" r:id="rId3"/>
    <p:sldId id="284" r:id="rId4"/>
    <p:sldId id="266" r:id="rId5"/>
    <p:sldId id="285" r:id="rId6"/>
    <p:sldId id="268" r:id="rId7"/>
    <p:sldId id="257" r:id="rId8"/>
    <p:sldId id="259" r:id="rId9"/>
    <p:sldId id="260" r:id="rId10"/>
    <p:sldId id="275" r:id="rId11"/>
    <p:sldId id="276" r:id="rId12"/>
    <p:sldId id="283" r:id="rId13"/>
    <p:sldId id="277" r:id="rId14"/>
    <p:sldId id="261" r:id="rId15"/>
    <p:sldId id="262" r:id="rId16"/>
    <p:sldId id="263" r:id="rId17"/>
    <p:sldId id="281" r:id="rId18"/>
    <p:sldId id="282" r:id="rId19"/>
    <p:sldId id="269" r:id="rId20"/>
    <p:sldId id="286" r:id="rId21"/>
    <p:sldId id="287" r:id="rId22"/>
    <p:sldId id="278" r:id="rId23"/>
    <p:sldId id="279" r:id="rId24"/>
    <p:sldId id="280" r:id="rId25"/>
    <p:sldId id="271" r:id="rId26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mina Stosic" initials="JS" lastIdx="1" clrIdx="0">
    <p:extLst>
      <p:ext uri="{19B8F6BF-5375-455C-9EA6-DF929625EA0E}">
        <p15:presenceInfo xmlns:p15="http://schemas.microsoft.com/office/powerpoint/2012/main" userId="Jasmina Stos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429534-B40E-38C8-1809-D679CA4372AF}" v="50" dt="2022-03-27T07:24:51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91" autoAdjust="0"/>
  </p:normalViewPr>
  <p:slideViewPr>
    <p:cSldViewPr>
      <p:cViewPr varScale="1">
        <p:scale>
          <a:sx n="114" d="100"/>
          <a:sy n="114" d="100"/>
        </p:scale>
        <p:origin x="102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4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mina Stosic" userId="S::jasmina@matgim.edu.rs::f5861956-e9d2-4fa6-b24a-585e00f9ae97" providerId="AD" clId="Web-{CD429534-B40E-38C8-1809-D679CA4372AF}"/>
    <pc:docChg chg="modSld">
      <pc:chgData name="Jasmina Stosic" userId="S::jasmina@matgim.edu.rs::f5861956-e9d2-4fa6-b24a-585e00f9ae97" providerId="AD" clId="Web-{CD429534-B40E-38C8-1809-D679CA4372AF}" dt="2022-03-27T07:24:51.066" v="54" actId="20577"/>
      <pc:docMkLst>
        <pc:docMk/>
      </pc:docMkLst>
      <pc:sldChg chg="modSp">
        <pc:chgData name="Jasmina Stosic" userId="S::jasmina@matgim.edu.rs::f5861956-e9d2-4fa6-b24a-585e00f9ae97" providerId="AD" clId="Web-{CD429534-B40E-38C8-1809-D679CA4372AF}" dt="2022-03-27T07:15:13.878" v="19" actId="20577"/>
        <pc:sldMkLst>
          <pc:docMk/>
          <pc:sldMk cId="1840762199" sldId="256"/>
        </pc:sldMkLst>
        <pc:spChg chg="mod">
          <ac:chgData name="Jasmina Stosic" userId="S::jasmina@matgim.edu.rs::f5861956-e9d2-4fa6-b24a-585e00f9ae97" providerId="AD" clId="Web-{CD429534-B40E-38C8-1809-D679CA4372AF}" dt="2022-03-27T07:15:13.878" v="19" actId="20577"/>
          <ac:spMkLst>
            <pc:docMk/>
            <pc:sldMk cId="1840762199" sldId="256"/>
            <ac:spMk id="3" creationId="{00000000-0000-0000-0000-000000000000}"/>
          </ac:spMkLst>
        </pc:spChg>
      </pc:sldChg>
      <pc:sldChg chg="modSp">
        <pc:chgData name="Jasmina Stosic" userId="S::jasmina@matgim.edu.rs::f5861956-e9d2-4fa6-b24a-585e00f9ae97" providerId="AD" clId="Web-{CD429534-B40E-38C8-1809-D679CA4372AF}" dt="2022-03-27T07:18:17.352" v="38" actId="20577"/>
        <pc:sldMkLst>
          <pc:docMk/>
          <pc:sldMk cId="3015284595" sldId="257"/>
        </pc:sldMkLst>
        <pc:spChg chg="mod">
          <ac:chgData name="Jasmina Stosic" userId="S::jasmina@matgim.edu.rs::f5861956-e9d2-4fa6-b24a-585e00f9ae97" providerId="AD" clId="Web-{CD429534-B40E-38C8-1809-D679CA4372AF}" dt="2022-03-27T07:18:17.352" v="38" actId="20577"/>
          <ac:spMkLst>
            <pc:docMk/>
            <pc:sldMk cId="3015284595" sldId="257"/>
            <ac:spMk id="3" creationId="{00000000-0000-0000-0000-000000000000}"/>
          </ac:spMkLst>
        </pc:spChg>
      </pc:sldChg>
      <pc:sldChg chg="modSp">
        <pc:chgData name="Jasmina Stosic" userId="S::jasmina@matgim.edu.rs::f5861956-e9d2-4fa6-b24a-585e00f9ae97" providerId="AD" clId="Web-{CD429534-B40E-38C8-1809-D679CA4372AF}" dt="2022-03-27T07:21:41.435" v="52" actId="20577"/>
        <pc:sldMkLst>
          <pc:docMk/>
          <pc:sldMk cId="316897280" sldId="259"/>
        </pc:sldMkLst>
        <pc:spChg chg="mod">
          <ac:chgData name="Jasmina Stosic" userId="S::jasmina@matgim.edu.rs::f5861956-e9d2-4fa6-b24a-585e00f9ae97" providerId="AD" clId="Web-{CD429534-B40E-38C8-1809-D679CA4372AF}" dt="2022-03-27T07:21:41.435" v="52" actId="20577"/>
          <ac:spMkLst>
            <pc:docMk/>
            <pc:sldMk cId="316897280" sldId="259"/>
            <ac:spMk id="3" creationId="{00000000-0000-0000-0000-000000000000}"/>
          </ac:spMkLst>
        </pc:spChg>
      </pc:sldChg>
      <pc:sldChg chg="modSp">
        <pc:chgData name="Jasmina Stosic" userId="S::jasmina@matgim.edu.rs::f5861956-e9d2-4fa6-b24a-585e00f9ae97" providerId="AD" clId="Web-{CD429534-B40E-38C8-1809-D679CA4372AF}" dt="2022-03-27T07:24:51.066" v="54" actId="20577"/>
        <pc:sldMkLst>
          <pc:docMk/>
          <pc:sldMk cId="3555562145" sldId="260"/>
        </pc:sldMkLst>
        <pc:spChg chg="mod">
          <ac:chgData name="Jasmina Stosic" userId="S::jasmina@matgim.edu.rs::f5861956-e9d2-4fa6-b24a-585e00f9ae97" providerId="AD" clId="Web-{CD429534-B40E-38C8-1809-D679CA4372AF}" dt="2022-03-27T07:24:51.066" v="54" actId="20577"/>
          <ac:spMkLst>
            <pc:docMk/>
            <pc:sldMk cId="3555562145" sldId="26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07BA3-7394-45EF-8B9C-10B091B0FECB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0FA8A-59E5-4AAF-BA8C-02A7757702F8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011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0FA8A-59E5-4AAF-BA8C-02A7757702F8}" type="slidenum">
              <a:rPr lang="sr-Latn-RS" smtClean="0"/>
              <a:pPr/>
              <a:t>19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95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76363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4782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76613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63591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1008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2053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1481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06120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3518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2518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405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29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3873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554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20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7398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19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C1BC032C-5EA7-4D4A-8199-F477466645DC}" type="datetimeFigureOut">
              <a:rPr lang="sr-Latn-RS" smtClean="0"/>
              <a:pPr/>
              <a:t>2.4.2023.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sr-Latn-R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634EC49C-95E7-4AF3-89E1-AA5C8870DC2E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1525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ojasrednjaskola.gov.rs/Cir/Pocetn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352839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r-Cyrl-RS" sz="3600" b="1" dirty="0"/>
              <a:t>УПИС У ПРВИ РАЗРЕД МАТЕМАТИЧКЕ ГИМНАЗИЈЕ</a:t>
            </a:r>
            <a:endParaRPr lang="sr-Latn-R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8549" y="5229200"/>
            <a:ext cx="3593851" cy="409600"/>
          </a:xfrm>
        </p:spPr>
        <p:txBody>
          <a:bodyPr>
            <a:normAutofit/>
          </a:bodyPr>
          <a:lstStyle/>
          <a:p>
            <a:r>
              <a:rPr lang="sr-Latn-RS" dirty="0"/>
              <a:t>За Школску </a:t>
            </a:r>
            <a:r>
              <a:rPr lang="sr-Latn-RS" dirty="0" smtClean="0"/>
              <a:t>202</a:t>
            </a:r>
            <a:r>
              <a:rPr lang="sr-Cyrl-RS" dirty="0" smtClean="0"/>
              <a:t>3</a:t>
            </a:r>
            <a:r>
              <a:rPr lang="sr-Latn-RS" dirty="0" smtClean="0"/>
              <a:t>/202</a:t>
            </a:r>
            <a:r>
              <a:rPr lang="sr-Cyrl-RS" dirty="0" smtClean="0"/>
              <a:t>4</a:t>
            </a:r>
            <a:r>
              <a:rPr lang="sr-Latn-RS" dirty="0" smtClean="0"/>
              <a:t>.</a:t>
            </a:r>
            <a:r>
              <a:rPr lang="sr-Latn-R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407621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16560-764E-4E4C-AB0B-13652716A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7594462" cy="709865"/>
          </a:xfrm>
        </p:spPr>
        <p:txBody>
          <a:bodyPr/>
          <a:lstStyle/>
          <a:p>
            <a:r>
              <a:rPr lang="sr-Cyrl-RS" b="1" dirty="0" smtClean="0"/>
              <a:t>ПОЛАГАЊ</a:t>
            </a:r>
            <a:r>
              <a:rPr lang="en-US" b="1" dirty="0" smtClean="0"/>
              <a:t>E</a:t>
            </a:r>
            <a:r>
              <a:rPr lang="sr-Cyrl-RS" b="1" dirty="0" smtClean="0"/>
              <a:t> </a:t>
            </a:r>
            <a:r>
              <a:rPr lang="sr-Cyrl-RS" b="1" dirty="0"/>
              <a:t>ПРИЈЕМНОГ ИСПИТА</a:t>
            </a:r>
            <a:r>
              <a:rPr lang="sr-Cyrl-RS" dirty="0"/>
              <a:t>: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9A867-40D8-4EA2-8B67-56D8A0B37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04864"/>
            <a:ext cx="9036496" cy="453650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solidFill>
                  <a:srgbClr val="C00000"/>
                </a:solidFill>
              </a:rPr>
              <a:t>Тестови се допремају у школу упаковани у оригиналне кесе које </a:t>
            </a:r>
            <a:r>
              <a:rPr lang="ru-RU" sz="2400" b="1" dirty="0" smtClean="0">
                <a:solidFill>
                  <a:srgbClr val="C00000"/>
                </a:solidFill>
              </a:rPr>
              <a:t>се отварају комисијски, уз присуство супервизора и представника Школске управе, непосредно пред почетак тестирања;</a:t>
            </a:r>
            <a:endParaRPr lang="ru-RU" sz="2400" b="1" dirty="0">
              <a:solidFill>
                <a:srgbClr val="C00000"/>
              </a:solidFill>
            </a:endParaRP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На тесту нема негативних поена за нетачно заокружене одговоре; 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Ученици имају понуђених осам могућих одговора </a:t>
            </a:r>
            <a:r>
              <a:rPr lang="ru-RU" sz="2400" b="1" dirty="0" smtClean="0">
                <a:solidFill>
                  <a:srgbClr val="C00000"/>
                </a:solidFill>
              </a:rPr>
              <a:t>између </a:t>
            </a:r>
            <a:r>
              <a:rPr lang="ru-RU" sz="2400" b="1" dirty="0">
                <a:solidFill>
                  <a:srgbClr val="C00000"/>
                </a:solidFill>
              </a:rPr>
              <a:t>којих треба да заокруже само један тачан;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Одговори се заокружују на самом тесту и предају се тестови </a:t>
            </a:r>
            <a:endParaRPr lang="sr-Latn-R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63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8FD1-40BE-4B72-813A-5AA9CB13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ПРОЦЕДУРА ПОЛАГАЊА ИСПИТА:</a:t>
            </a:r>
            <a:endParaRPr lang="sr-Latn-R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81B25-8EAD-4DB3-BA33-A63B16DA9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32856"/>
            <a:ext cx="9036496" cy="47251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r-Cyrl-RS" sz="2800" b="1" dirty="0">
                <a:solidFill>
                  <a:srgbClr val="C00000"/>
                </a:solidFill>
              </a:rPr>
              <a:t>Сваког ученика ће на клупи чекати по једна велика коверта и једна мала коверта са две идентификационе картице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800" b="1" dirty="0">
                <a:solidFill>
                  <a:srgbClr val="C00000"/>
                </a:solidFill>
              </a:rPr>
              <a:t>Ученик треба да попуни податке на идентификационим картицама; осим основних података треба унети и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sz="2800" b="1" dirty="0" smtClean="0">
                <a:solidFill>
                  <a:srgbClr val="C00000"/>
                </a:solidFill>
              </a:rPr>
              <a:t>десетоцифрену </a:t>
            </a:r>
            <a:r>
              <a:rPr lang="sr-Cyrl-RS" sz="2800" b="1" dirty="0">
                <a:solidFill>
                  <a:srgbClr val="C00000"/>
                </a:solidFill>
              </a:rPr>
              <a:t>шифру </a:t>
            </a:r>
            <a:r>
              <a:rPr lang="sr-Cyrl-RS" sz="2800" b="1" dirty="0" smtClean="0">
                <a:solidFill>
                  <a:srgbClr val="C00000"/>
                </a:solidFill>
              </a:rPr>
              <a:t>коју </a:t>
            </a:r>
            <a:r>
              <a:rPr lang="sr-Cyrl-RS" sz="2800" b="1" dirty="0">
                <a:solidFill>
                  <a:srgbClr val="C00000"/>
                </a:solidFill>
              </a:rPr>
              <a:t>му је доделило  Министарство </a:t>
            </a:r>
            <a:r>
              <a:rPr lang="sr-Cyrl-RS" sz="2800" b="1" dirty="0" smtClean="0">
                <a:solidFill>
                  <a:srgbClr val="C00000"/>
                </a:solidFill>
              </a:rPr>
              <a:t>просвете, и која мора бити залепљена на ђачкој књижици, испод слике ученика</a:t>
            </a:r>
            <a:endParaRPr lang="sr-Cyrl-R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44624"/>
            <a:ext cx="5476503" cy="745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10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24011-E6F9-4E5B-AF4B-C3E9DF8DA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692696"/>
            <a:ext cx="6343672" cy="1224136"/>
          </a:xfrm>
        </p:spPr>
        <p:txBody>
          <a:bodyPr/>
          <a:lstStyle/>
          <a:p>
            <a:r>
              <a:rPr lang="sr-Cyrl-RS" b="1" dirty="0"/>
              <a:t>ПРОЦЕДУРА ПОЛАГАЊА ИСПИТА: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C836A-5913-4DE7-94A3-557BA89A2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489200"/>
            <a:ext cx="8568952" cy="40361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r-Cyrl-RS" sz="2400" b="1" dirty="0">
                <a:solidFill>
                  <a:srgbClr val="C00000"/>
                </a:solidFill>
              </a:rPr>
              <a:t>Након попуњавања података, дежурни професор потписује једну картицу и ставља у малу коверту и лепи је, а другу картицу потписује на крају испита и ставља је у књижицу ученика; ову картицу ученик носи са собом-она је доказ да је ученик полагао пријемни испит.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400" b="1" dirty="0">
                <a:solidFill>
                  <a:srgbClr val="C00000"/>
                </a:solidFill>
              </a:rPr>
              <a:t>Када ученик заврши испит, ставља тест у велику коверту, у коју дежурни наставник ставља и малу залепљену коверту и лепи велику коверту.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4828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12" y="836712"/>
            <a:ext cx="8003232" cy="864096"/>
          </a:xfrm>
        </p:spPr>
        <p:txBody>
          <a:bodyPr>
            <a:normAutofit/>
          </a:bodyPr>
          <a:lstStyle/>
          <a:p>
            <a:r>
              <a:rPr lang="sr-Cyrl-RS" sz="4000" b="1" dirty="0"/>
              <a:t>УПИС У ПРВИ РАЗРЕД</a:t>
            </a:r>
            <a:endParaRPr lang="sr-Latn-R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77480"/>
            <a:ext cx="8820944" cy="41318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r-Cyrl-CS" sz="3000" b="1" dirty="0">
                <a:solidFill>
                  <a:srgbClr val="C00000"/>
                </a:solidFill>
              </a:rPr>
              <a:t>Решења теста биће </a:t>
            </a:r>
            <a:r>
              <a:rPr lang="sr-Cyrl-CS" sz="3000" b="1" dirty="0" smtClean="0">
                <a:solidFill>
                  <a:srgbClr val="C00000"/>
                </a:solidFill>
              </a:rPr>
              <a:t>објављена у </a:t>
            </a:r>
            <a:r>
              <a:rPr lang="sr-Cyrl-CS" sz="3000" b="1" dirty="0">
                <a:solidFill>
                  <a:srgbClr val="C00000"/>
                </a:solidFill>
              </a:rPr>
              <a:t>току истог </a:t>
            </a:r>
            <a:r>
              <a:rPr lang="sr-Cyrl-CS" sz="3000" b="1" dirty="0" smtClean="0">
                <a:solidFill>
                  <a:srgbClr val="C00000"/>
                </a:solidFill>
              </a:rPr>
              <a:t>дана, након завршетка испита</a:t>
            </a:r>
            <a:endParaRPr lang="sr-Cyrl-CS" sz="30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sr-Cyrl-RS" sz="3000" b="1" dirty="0">
                <a:solidFill>
                  <a:srgbClr val="C00000"/>
                </a:solidFill>
              </a:rPr>
              <a:t>Након објављивања прелиминарних </a:t>
            </a:r>
            <a:r>
              <a:rPr lang="sr-Cyrl-RS" sz="3000" b="1" dirty="0" smtClean="0">
                <a:solidFill>
                  <a:srgbClr val="C00000"/>
                </a:solidFill>
              </a:rPr>
              <a:t>резултата пријемног испита, на порталу МСШ</a:t>
            </a:r>
            <a:r>
              <a:rPr lang="sr-Latn-RS" sz="3000" b="1" dirty="0" smtClean="0">
                <a:solidFill>
                  <a:srgbClr val="C00000"/>
                </a:solidFill>
              </a:rPr>
              <a:t>- 23.</a:t>
            </a:r>
            <a:r>
              <a:rPr lang="sr-Cyrl-RS" sz="3000" b="1" dirty="0" smtClean="0">
                <a:solidFill>
                  <a:srgbClr val="C00000"/>
                </a:solidFill>
              </a:rPr>
              <a:t> маја, омогућено је </a:t>
            </a:r>
            <a:r>
              <a:rPr lang="sr-Cyrl-CS" sz="3000" b="1" dirty="0" smtClean="0">
                <a:solidFill>
                  <a:srgbClr val="C00000"/>
                </a:solidFill>
              </a:rPr>
              <a:t>подношење жалби на прелиминарне резултате - истог дана у секретаријату школе, до 14 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CS" sz="3000" b="1" dirty="0" smtClean="0">
                <a:solidFill>
                  <a:srgbClr val="C00000"/>
                </a:solidFill>
              </a:rPr>
              <a:t>Коначни резултати </a:t>
            </a:r>
            <a:r>
              <a:rPr lang="sr-Cyrl-CS" sz="3000" b="1" dirty="0">
                <a:solidFill>
                  <a:srgbClr val="C00000"/>
                </a:solidFill>
              </a:rPr>
              <a:t>са пријемног </a:t>
            </a:r>
            <a:r>
              <a:rPr lang="sr-Cyrl-CS" sz="3000" b="1" dirty="0" smtClean="0">
                <a:solidFill>
                  <a:srgbClr val="C00000"/>
                </a:solidFill>
              </a:rPr>
              <a:t>испита биће објављени у уторак, 24. маја. </a:t>
            </a:r>
            <a:endParaRPr lang="sr-Cyrl-CS" sz="3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RS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Cyrl-CS" dirty="0"/>
          </a:p>
        </p:txBody>
      </p:sp>
    </p:spTree>
    <p:extLst>
      <p:ext uri="{BB962C8B-B14F-4D97-AF65-F5344CB8AC3E}">
        <p14:creationId xmlns:p14="http://schemas.microsoft.com/office/powerpoint/2010/main" val="32780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16"/>
    </mc:Choice>
    <mc:Fallback xmlns="">
      <p:transition spd="slow" advTm="30916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787208" cy="1008112"/>
          </a:xfrm>
        </p:spPr>
        <p:txBody>
          <a:bodyPr>
            <a:normAutofit fontScale="90000"/>
          </a:bodyPr>
          <a:lstStyle/>
          <a:p>
            <a:r>
              <a:rPr lang="sr-Cyrl-RS" sz="4000" b="1" dirty="0"/>
              <a:t>УПИС У ПРВИ РАЗРЕД</a:t>
            </a:r>
            <a:br>
              <a:rPr lang="sr-Cyrl-RS" sz="4000" b="1" dirty="0"/>
            </a:br>
            <a:r>
              <a:rPr lang="sr-Cyrl-CS" sz="4000" b="1" u="wavy" dirty="0" smtClean="0"/>
              <a:t>КОРАК ТРЕЋИ</a:t>
            </a:r>
            <a:endParaRPr lang="sr-Latn-R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2348880"/>
            <a:ext cx="8373616" cy="460851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r-Cyrl-CS" sz="3200" b="1" dirty="0">
                <a:solidFill>
                  <a:srgbClr val="C00000"/>
                </a:solidFill>
              </a:rPr>
              <a:t>ПОЛАГАЊЕ ЗАВРШНОГ ИСПИТА- </a:t>
            </a:r>
          </a:p>
          <a:p>
            <a:pPr marL="0" indent="0" algn="ctr">
              <a:buNone/>
            </a:pPr>
            <a:r>
              <a:rPr lang="sr-Cyrl-CS" sz="3200" b="1" dirty="0">
                <a:solidFill>
                  <a:srgbClr val="C00000"/>
                </a:solidFill>
              </a:rPr>
              <a:t>МАЛА МАТУРА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r-Cyrl-CS" sz="3200" b="1" dirty="0">
                <a:solidFill>
                  <a:srgbClr val="C00000"/>
                </a:solidFill>
              </a:rPr>
              <a:t>среда, </a:t>
            </a:r>
            <a:r>
              <a:rPr lang="sr-Cyrl-CS" sz="3200" b="1" dirty="0" smtClean="0">
                <a:solidFill>
                  <a:srgbClr val="C00000"/>
                </a:solidFill>
              </a:rPr>
              <a:t>21.6</a:t>
            </a:r>
            <a:r>
              <a:rPr lang="sr-Cyrl-CS" sz="3200" b="1" dirty="0">
                <a:solidFill>
                  <a:srgbClr val="C00000"/>
                </a:solidFill>
              </a:rPr>
              <a:t>. од 9 до 11 часова- СРПСКИ </a:t>
            </a:r>
            <a:r>
              <a:rPr lang="sr-Cyrl-CS" sz="3200" b="1" dirty="0" smtClean="0">
                <a:solidFill>
                  <a:srgbClr val="C00000"/>
                </a:solidFill>
              </a:rPr>
              <a:t>ЈЕЗИК И 											  КЊИЖЕВНОСТ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r-Cyrl-CS" sz="3200" b="1" dirty="0" smtClean="0">
                <a:solidFill>
                  <a:srgbClr val="C00000"/>
                </a:solidFill>
              </a:rPr>
              <a:t>четвртак, 22.6</a:t>
            </a:r>
            <a:r>
              <a:rPr lang="sr-Cyrl-CS" sz="3200" b="1" dirty="0">
                <a:solidFill>
                  <a:srgbClr val="C00000"/>
                </a:solidFill>
              </a:rPr>
              <a:t>. од 9 до 11 часова- МАТЕМАТИКА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r-Cyrl-CS" sz="3200" b="1" dirty="0" smtClean="0">
                <a:solidFill>
                  <a:srgbClr val="C00000"/>
                </a:solidFill>
              </a:rPr>
              <a:t>петак, 23.6</a:t>
            </a:r>
            <a:r>
              <a:rPr lang="sr-Cyrl-CS" sz="3200" b="1" dirty="0">
                <a:solidFill>
                  <a:srgbClr val="C00000"/>
                </a:solidFill>
              </a:rPr>
              <a:t>. од 9 до 11 часова- </a:t>
            </a:r>
            <a:r>
              <a:rPr lang="sr-Cyrl-CS" sz="3200" b="1" dirty="0" smtClean="0">
                <a:solidFill>
                  <a:srgbClr val="C00000"/>
                </a:solidFill>
              </a:rPr>
              <a:t>ТРЕЋИ </a:t>
            </a:r>
            <a:r>
              <a:rPr lang="sr-Cyrl-CS" sz="3200" b="1" dirty="0">
                <a:solidFill>
                  <a:srgbClr val="C00000"/>
                </a:solidFill>
              </a:rPr>
              <a:t>ТЕСТ</a:t>
            </a:r>
          </a:p>
          <a:p>
            <a:pPr marL="0" indent="0">
              <a:buNone/>
            </a:pPr>
            <a:endParaRPr lang="sr-Cyrl-CS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sr-Cyrl-CS" sz="4200" b="1" dirty="0">
                <a:solidFill>
                  <a:srgbClr val="C00000"/>
                </a:solidFill>
              </a:rPr>
              <a:t>Завршни испит ученик полаже у својој основној школи</a:t>
            </a:r>
            <a:endParaRPr lang="sr-Latn-RS" sz="4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2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64"/>
    </mc:Choice>
    <mc:Fallback xmlns="">
      <p:transition spd="slow" advTm="3076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0" y="692696"/>
            <a:ext cx="7708652" cy="1140736"/>
          </a:xfrm>
        </p:spPr>
        <p:txBody>
          <a:bodyPr>
            <a:noAutofit/>
          </a:bodyPr>
          <a:lstStyle/>
          <a:p>
            <a:r>
              <a:rPr lang="sr-Cyrl-RS" sz="3600" b="1" dirty="0"/>
              <a:t>УПИС У ПРВИ РАЗРЕД</a:t>
            </a:r>
            <a:br>
              <a:rPr lang="sr-Cyrl-RS" sz="3600" b="1" dirty="0"/>
            </a:br>
            <a:r>
              <a:rPr lang="sr-Cyrl-CS" sz="3600" b="1" u="wavy" dirty="0" smtClean="0"/>
              <a:t>КОРАК ЧЕТВРТИ</a:t>
            </a:r>
            <a:endParaRPr lang="sr-Latn-R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8" y="2132856"/>
            <a:ext cx="8964488" cy="4536504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Прелиминарни резултати завршног испита објављују се у основној </a:t>
            </a:r>
            <a:r>
              <a:rPr lang="ru-RU" sz="2800" b="1" dirty="0" smtClean="0">
                <a:solidFill>
                  <a:srgbClr val="C00000"/>
                </a:solidFill>
              </a:rPr>
              <a:t>школи и на порталу МСШ, 25. јуна. </a:t>
            </a:r>
            <a:r>
              <a:rPr lang="ru-RU" sz="2800" b="1" dirty="0">
                <a:solidFill>
                  <a:srgbClr val="C00000"/>
                </a:solidFill>
              </a:rPr>
              <a:t>до 8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</a:rPr>
              <a:t>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Пријем приговора </a:t>
            </a:r>
            <a:r>
              <a:rPr lang="ru-RU" sz="2800" b="1" dirty="0" smtClean="0">
                <a:solidFill>
                  <a:srgbClr val="C00000"/>
                </a:solidFill>
              </a:rPr>
              <a:t> на прелиминарне резултате завршног испита (електронским путем) 25. јуна после 8 часова и 26. јуна до 15 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</a:rPr>
              <a:t>Пријем </a:t>
            </a:r>
            <a:r>
              <a:rPr lang="ru-RU" sz="2800" b="1" dirty="0">
                <a:solidFill>
                  <a:srgbClr val="C00000"/>
                </a:solidFill>
              </a:rPr>
              <a:t>приговора </a:t>
            </a:r>
            <a:r>
              <a:rPr lang="ru-RU" sz="2800" b="1" dirty="0" smtClean="0">
                <a:solidFill>
                  <a:srgbClr val="C00000"/>
                </a:solidFill>
              </a:rPr>
              <a:t>на прелиминарне резултате завршног испита (непосредно у основној школи) 26</a:t>
            </a:r>
            <a:r>
              <a:rPr lang="ru-RU" sz="2800" b="1" dirty="0">
                <a:solidFill>
                  <a:srgbClr val="C00000"/>
                </a:solidFill>
              </a:rPr>
              <a:t>. јуна </a:t>
            </a:r>
            <a:r>
              <a:rPr lang="ru-RU" sz="2800" b="1" dirty="0" smtClean="0">
                <a:solidFill>
                  <a:srgbClr val="C00000"/>
                </a:solidFill>
              </a:rPr>
              <a:t>од 8 до 15 </a:t>
            </a:r>
            <a:r>
              <a:rPr lang="ru-RU" sz="2800" b="1" dirty="0">
                <a:solidFill>
                  <a:srgbClr val="C00000"/>
                </a:solidFill>
              </a:rPr>
              <a:t>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</a:rPr>
              <a:t>Достављање одговора првостепене комисије на приговоре на прелиминарне резултате завршног испита (електронским путем и непосредно у школи) 26. јуна после 16 часова и 27. јуна до 8 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Пријем приговора </a:t>
            </a:r>
            <a:r>
              <a:rPr lang="ru-RU" sz="2800" b="1" dirty="0" smtClean="0">
                <a:solidFill>
                  <a:srgbClr val="C00000"/>
                </a:solidFill>
              </a:rPr>
              <a:t>за другостепену комисију (електронским </a:t>
            </a:r>
            <a:r>
              <a:rPr lang="ru-RU" sz="2800" b="1" dirty="0">
                <a:solidFill>
                  <a:srgbClr val="C00000"/>
                </a:solidFill>
              </a:rPr>
              <a:t>путем) </a:t>
            </a:r>
            <a:r>
              <a:rPr lang="ru-RU" sz="2800" b="1" dirty="0" smtClean="0">
                <a:solidFill>
                  <a:srgbClr val="C00000"/>
                </a:solidFill>
              </a:rPr>
              <a:t>27. </a:t>
            </a:r>
            <a:r>
              <a:rPr lang="ru-RU" sz="2800" b="1" dirty="0">
                <a:solidFill>
                  <a:srgbClr val="C00000"/>
                </a:solidFill>
              </a:rPr>
              <a:t>јуна </a:t>
            </a:r>
            <a:r>
              <a:rPr lang="ru-RU" sz="2800" b="1" dirty="0" smtClean="0">
                <a:solidFill>
                  <a:srgbClr val="C00000"/>
                </a:solidFill>
              </a:rPr>
              <a:t>од 8 до 15 </a:t>
            </a:r>
            <a:r>
              <a:rPr lang="ru-RU" sz="2800" b="1" dirty="0">
                <a:solidFill>
                  <a:srgbClr val="C00000"/>
                </a:solidFill>
              </a:rPr>
              <a:t>часова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Достављање одговора </a:t>
            </a:r>
            <a:r>
              <a:rPr lang="ru-RU" sz="2800" b="1" dirty="0" smtClean="0">
                <a:solidFill>
                  <a:srgbClr val="C00000"/>
                </a:solidFill>
              </a:rPr>
              <a:t>другостепене </a:t>
            </a:r>
            <a:r>
              <a:rPr lang="ru-RU" sz="2800" b="1" dirty="0">
                <a:solidFill>
                  <a:srgbClr val="C00000"/>
                </a:solidFill>
              </a:rPr>
              <a:t>комисије на приговоре на прелиминарне резултате завршног испита (електронским путем и непосредно у школи) </a:t>
            </a:r>
            <a:r>
              <a:rPr lang="ru-RU" sz="2800" b="1" dirty="0" smtClean="0">
                <a:solidFill>
                  <a:srgbClr val="C00000"/>
                </a:solidFill>
              </a:rPr>
              <a:t>27</a:t>
            </a:r>
            <a:r>
              <a:rPr lang="ru-RU" sz="2800" b="1" dirty="0">
                <a:solidFill>
                  <a:srgbClr val="C00000"/>
                </a:solidFill>
              </a:rPr>
              <a:t>. јуна </a:t>
            </a:r>
            <a:r>
              <a:rPr lang="ru-RU" sz="2800" b="1" dirty="0" smtClean="0">
                <a:solidFill>
                  <a:srgbClr val="C00000"/>
                </a:solidFill>
              </a:rPr>
              <a:t>после 16 </a:t>
            </a:r>
            <a:r>
              <a:rPr lang="ru-RU" sz="2800" b="1" dirty="0">
                <a:solidFill>
                  <a:srgbClr val="C00000"/>
                </a:solidFill>
              </a:rPr>
              <a:t>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</a:rPr>
              <a:t>Објављивање </a:t>
            </a:r>
            <a:r>
              <a:rPr lang="ru-RU" sz="2800" b="1" dirty="0">
                <a:solidFill>
                  <a:srgbClr val="C00000"/>
                </a:solidFill>
              </a:rPr>
              <a:t>коначних резултата завршног </a:t>
            </a:r>
            <a:r>
              <a:rPr lang="ru-RU" sz="2800" b="1" dirty="0" smtClean="0">
                <a:solidFill>
                  <a:srgbClr val="C00000"/>
                </a:solidFill>
              </a:rPr>
              <a:t>испита- среда, 28. јун </a:t>
            </a:r>
            <a:r>
              <a:rPr lang="ru-RU" sz="2800" b="1" dirty="0">
                <a:solidFill>
                  <a:srgbClr val="C00000"/>
                </a:solidFill>
              </a:rPr>
              <a:t>до 8 часова</a:t>
            </a:r>
            <a:endParaRPr lang="sr-Cyrl-R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2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151"/>
    </mc:Choice>
    <mc:Fallback xmlns="">
      <p:transition spd="slow" advTm="3115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0" y="692696"/>
            <a:ext cx="7708652" cy="1140736"/>
          </a:xfrm>
        </p:spPr>
        <p:txBody>
          <a:bodyPr>
            <a:noAutofit/>
          </a:bodyPr>
          <a:lstStyle/>
          <a:p>
            <a:r>
              <a:rPr lang="sr-Cyrl-RS" sz="3600" b="1" dirty="0"/>
              <a:t>УПИС У ПРВИ РАЗРЕД</a:t>
            </a:r>
            <a:br>
              <a:rPr lang="sr-Cyrl-RS" sz="3600" b="1" dirty="0"/>
            </a:br>
            <a:r>
              <a:rPr lang="sr-Cyrl-CS" sz="3600" b="1" u="wavy" dirty="0"/>
              <a:t>КОРАК  </a:t>
            </a:r>
            <a:r>
              <a:rPr lang="sr-Cyrl-CS" sz="3600" b="1" u="wavy" dirty="0" smtClean="0"/>
              <a:t>ЧЕТВРТИ</a:t>
            </a:r>
            <a:endParaRPr lang="sr-Latn-R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964488" cy="489654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</a:rPr>
              <a:t>Попуњавање </a:t>
            </a:r>
            <a:r>
              <a:rPr lang="ru-RU" sz="2800" b="1" dirty="0">
                <a:solidFill>
                  <a:srgbClr val="C00000"/>
                </a:solidFill>
              </a:rPr>
              <a:t>листе жеља електронским путем- од </a:t>
            </a:r>
            <a:r>
              <a:rPr lang="ru-RU" sz="2800" b="1" dirty="0" smtClean="0">
                <a:solidFill>
                  <a:srgbClr val="C00000"/>
                </a:solidFill>
              </a:rPr>
              <a:t>четвртка, 29. јуна </a:t>
            </a:r>
            <a:r>
              <a:rPr lang="ru-RU" sz="2800" b="1" dirty="0">
                <a:solidFill>
                  <a:srgbClr val="C00000"/>
                </a:solidFill>
              </a:rPr>
              <a:t>(од 8 часова) до </a:t>
            </a:r>
            <a:r>
              <a:rPr lang="ru-RU" sz="2800" b="1" dirty="0" smtClean="0">
                <a:solidFill>
                  <a:srgbClr val="C00000"/>
                </a:solidFill>
              </a:rPr>
              <a:t>петка, 30. јуна у 15 часова</a:t>
            </a:r>
            <a:endParaRPr lang="ru-RU" sz="28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Попуњавање и предаја листе жеља у основним </a:t>
            </a:r>
            <a:r>
              <a:rPr lang="ru-RU" sz="2800" b="1" dirty="0" smtClean="0">
                <a:solidFill>
                  <a:srgbClr val="C00000"/>
                </a:solidFill>
              </a:rPr>
              <a:t>школама и унос у базу података- четвртак и петак, 29. </a:t>
            </a:r>
            <a:r>
              <a:rPr lang="ru-RU" sz="2800" b="1" dirty="0">
                <a:solidFill>
                  <a:srgbClr val="C00000"/>
                </a:solidFill>
              </a:rPr>
              <a:t>и </a:t>
            </a:r>
            <a:r>
              <a:rPr lang="ru-RU" sz="2800" b="1" dirty="0" smtClean="0">
                <a:solidFill>
                  <a:srgbClr val="C00000"/>
                </a:solidFill>
              </a:rPr>
              <a:t>30. јуни </a:t>
            </a:r>
            <a:r>
              <a:rPr lang="ru-RU" sz="2800" b="1" dirty="0">
                <a:solidFill>
                  <a:srgbClr val="C00000"/>
                </a:solidFill>
              </a:rPr>
              <a:t>од 8 до 15 </a:t>
            </a:r>
            <a:r>
              <a:rPr lang="ru-RU" sz="2800" b="1" dirty="0" smtClean="0">
                <a:solidFill>
                  <a:srgbClr val="C00000"/>
                </a:solidFill>
              </a:rPr>
              <a:t>часова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</a:rPr>
              <a:t>Коначан распоред по школама и образовним профилима- </a:t>
            </a:r>
            <a:r>
              <a:rPr lang="ru-RU" sz="2800" b="1" dirty="0" smtClean="0">
                <a:solidFill>
                  <a:srgbClr val="C00000"/>
                </a:solidFill>
              </a:rPr>
              <a:t>3</a:t>
            </a:r>
            <a:r>
              <a:rPr lang="ru-RU" sz="2800" b="1" dirty="0">
                <a:solidFill>
                  <a:srgbClr val="C00000"/>
                </a:solidFill>
              </a:rPr>
              <a:t>. јула до 8 часова</a:t>
            </a:r>
          </a:p>
          <a:p>
            <a:pPr>
              <a:buFont typeface="Wingdings" panose="05000000000000000000" pitchFamily="2" charset="2"/>
              <a:buChar char="v"/>
            </a:pPr>
            <a:endParaRPr lang="sr-Latn-RS" sz="2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2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151"/>
    </mc:Choice>
    <mc:Fallback xmlns="">
      <p:transition spd="slow" advTm="3115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УПИС У ПРВИ РАЗРЕД</a:t>
            </a:r>
            <a:br>
              <a:rPr lang="sr-Cyrl-RS" b="1" dirty="0"/>
            </a:br>
            <a:r>
              <a:rPr lang="sr-Cyrl-CS" b="1" u="wavy" dirty="0"/>
              <a:t>КОРАК     </a:t>
            </a:r>
            <a:r>
              <a:rPr lang="sr-Cyrl-CS" b="1" u="wavy" dirty="0" smtClean="0"/>
              <a:t>ПЕТИ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89200"/>
            <a:ext cx="8784976" cy="4252168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C00000"/>
                </a:solidFill>
                <a:latin typeface="+mj-lt"/>
              </a:rPr>
              <a:t>Подношење пријаве за упис ученика у средње школе после првог и другог уписног круга)-електронским путем- од понедељка, 3. јула до петка, 7. јула</a:t>
            </a:r>
          </a:p>
          <a:p>
            <a:r>
              <a:rPr lang="sr-Cyrl-RS" sz="2800" b="1" dirty="0" smtClean="0">
                <a:solidFill>
                  <a:srgbClr val="C00000"/>
                </a:solidFill>
                <a:latin typeface="+mj-lt"/>
              </a:rPr>
              <a:t>Подношење пријаве за упис у средње школе за први уписни круг непосредно у школи- понедељак и уторак, 3. и 4. јула </a:t>
            </a:r>
            <a:r>
              <a:rPr lang="sr-Cyrl-RS" sz="2800" b="1" dirty="0" smtClean="0">
                <a:solidFill>
                  <a:srgbClr val="C00000"/>
                </a:solidFill>
                <a:latin typeface="+mj-lt"/>
              </a:rPr>
              <a:t>од </a:t>
            </a:r>
            <a:r>
              <a:rPr lang="sr-Cyrl-RS" sz="2800" b="1" dirty="0" smtClean="0">
                <a:solidFill>
                  <a:srgbClr val="C00000"/>
                </a:solidFill>
                <a:latin typeface="+mj-lt"/>
              </a:rPr>
              <a:t>8 до 15 часова</a:t>
            </a:r>
            <a:endParaRPr lang="sr-Latn-RS" sz="28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274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1512168"/>
          </a:xfrm>
        </p:spPr>
        <p:txBody>
          <a:bodyPr/>
          <a:lstStyle/>
          <a:p>
            <a:pPr algn="ctr"/>
            <a:r>
              <a:rPr lang="sr-Cyrl-RS" b="1" dirty="0"/>
              <a:t>ПРОШЛОГОДИШЊИ УПИС У МАТЕМАТИЧКУ ГИМНАЗИЈУ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856984" cy="4653136"/>
          </a:xfrm>
        </p:spPr>
        <p:txBody>
          <a:bodyPr>
            <a:normAutofit fontScale="55000" lnSpcReduction="20000"/>
          </a:bodyPr>
          <a:lstStyle/>
          <a:p>
            <a:r>
              <a:rPr lang="sr-Cyrl-RS" sz="3200" b="1" dirty="0">
                <a:solidFill>
                  <a:srgbClr val="C00000"/>
                </a:solidFill>
              </a:rPr>
              <a:t>На пријемни испит је изашло </a:t>
            </a:r>
            <a:r>
              <a:rPr lang="sr-Cyrl-RS" sz="3200" b="1" dirty="0" smtClean="0">
                <a:solidFill>
                  <a:srgbClr val="C00000"/>
                </a:solidFill>
              </a:rPr>
              <a:t>226 </a:t>
            </a:r>
            <a:r>
              <a:rPr lang="sr-Cyrl-RS" sz="3200" b="1" dirty="0">
                <a:solidFill>
                  <a:srgbClr val="C00000"/>
                </a:solidFill>
              </a:rPr>
              <a:t>ученика; </a:t>
            </a:r>
          </a:p>
          <a:p>
            <a:r>
              <a:rPr lang="sr-Cyrl-RS" sz="3200" b="1" dirty="0">
                <a:solidFill>
                  <a:srgbClr val="C00000"/>
                </a:solidFill>
              </a:rPr>
              <a:t>Положило је (имали више од 120 поена)   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                </a:t>
            </a:r>
            <a:r>
              <a:rPr lang="sr-Cyrl-RS" sz="3200" b="1" dirty="0" smtClean="0">
                <a:solidFill>
                  <a:srgbClr val="C00000"/>
                </a:solidFill>
              </a:rPr>
              <a:t>165 </a:t>
            </a:r>
            <a:r>
              <a:rPr lang="sr-Cyrl-RS" sz="3200" b="1" dirty="0">
                <a:solidFill>
                  <a:srgbClr val="C00000"/>
                </a:solidFill>
              </a:rPr>
              <a:t>ученика </a:t>
            </a:r>
            <a:r>
              <a:rPr lang="sr-Cyrl-RS" sz="3200" b="1" dirty="0" smtClean="0">
                <a:solidFill>
                  <a:srgbClr val="C00000"/>
                </a:solidFill>
              </a:rPr>
              <a:t>(73,01%);</a:t>
            </a:r>
            <a:endParaRPr lang="sr-Cyrl-RS" sz="3200" b="1" dirty="0">
              <a:solidFill>
                <a:srgbClr val="C00000"/>
              </a:solidFill>
            </a:endParaRPr>
          </a:p>
          <a:p>
            <a:r>
              <a:rPr lang="sr-Cyrl-RS" sz="3200" b="1" dirty="0">
                <a:solidFill>
                  <a:srgbClr val="C00000"/>
                </a:solidFill>
              </a:rPr>
              <a:t>Последњи примљени ученик је имао: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	</a:t>
            </a:r>
            <a:r>
              <a:rPr lang="sr-Cyrl-RS" sz="3200" b="1" dirty="0" smtClean="0">
                <a:solidFill>
                  <a:srgbClr val="C00000"/>
                </a:solidFill>
              </a:rPr>
              <a:t>160 </a:t>
            </a:r>
            <a:r>
              <a:rPr lang="sr-Cyrl-RS" sz="3200" b="1" dirty="0">
                <a:solidFill>
                  <a:srgbClr val="C00000"/>
                </a:solidFill>
              </a:rPr>
              <a:t>поена на пријемном испиту, 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	</a:t>
            </a:r>
            <a:r>
              <a:rPr lang="sr-Cyrl-RS" sz="3200" b="1" dirty="0" smtClean="0">
                <a:solidFill>
                  <a:srgbClr val="C00000"/>
                </a:solidFill>
              </a:rPr>
              <a:t>37,72 </a:t>
            </a:r>
            <a:r>
              <a:rPr lang="sr-Cyrl-RS" sz="3200" b="1" dirty="0">
                <a:solidFill>
                  <a:srgbClr val="C00000"/>
                </a:solidFill>
              </a:rPr>
              <a:t>поена на завршном испиту и </a:t>
            </a:r>
          </a:p>
          <a:p>
            <a:pPr marL="0" indent="0" algn="ctr"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(мада је примљен и ученик са </a:t>
            </a:r>
            <a:r>
              <a:rPr lang="sr-Cyrl-RS" sz="3200" b="1" dirty="0" smtClean="0">
                <a:solidFill>
                  <a:srgbClr val="C00000"/>
                </a:solidFill>
              </a:rPr>
              <a:t>35,68, </a:t>
            </a:r>
            <a:r>
              <a:rPr lang="sr-Cyrl-RS" sz="3200" b="1" dirty="0">
                <a:solidFill>
                  <a:srgbClr val="C00000"/>
                </a:solidFill>
              </a:rPr>
              <a:t>али је имао </a:t>
            </a:r>
            <a:r>
              <a:rPr lang="sr-Cyrl-RS" sz="3200" b="1" dirty="0" smtClean="0">
                <a:solidFill>
                  <a:srgbClr val="C00000"/>
                </a:solidFill>
              </a:rPr>
              <a:t>60 </a:t>
            </a:r>
            <a:r>
              <a:rPr lang="sr-Cyrl-RS" sz="3200" b="1" dirty="0">
                <a:solidFill>
                  <a:srgbClr val="C00000"/>
                </a:solidFill>
              </a:rPr>
              <a:t>поена </a:t>
            </a:r>
            <a:r>
              <a:rPr lang="sr-Cyrl-RS" sz="3200" b="1" dirty="0" smtClean="0">
                <a:solidFill>
                  <a:srgbClr val="C00000"/>
                </a:solidFill>
              </a:rPr>
              <a:t>из школе)</a:t>
            </a:r>
            <a:endParaRPr lang="sr-Cyrl-RS" sz="3200" b="1" dirty="0">
              <a:solidFill>
                <a:srgbClr val="C0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	</a:t>
            </a:r>
            <a:r>
              <a:rPr lang="sr-Cyrl-RS" sz="3200" b="1" dirty="0" smtClean="0">
                <a:solidFill>
                  <a:srgbClr val="C00000"/>
                </a:solidFill>
              </a:rPr>
              <a:t>59,2 </a:t>
            </a:r>
            <a:r>
              <a:rPr lang="sr-Cyrl-RS" sz="3200" b="1" dirty="0">
                <a:solidFill>
                  <a:srgbClr val="C00000"/>
                </a:solidFill>
              </a:rPr>
              <a:t>поена из школе</a:t>
            </a:r>
            <a:r>
              <a:rPr lang="sr-Cyrl-RS" sz="3200" b="1" dirty="0" smtClean="0">
                <a:solidFill>
                  <a:srgbClr val="C00000"/>
                </a:solidFill>
              </a:rPr>
              <a:t>, (мада су примљени и ученици са мањим бројем поена из школе-54,92)</a:t>
            </a:r>
            <a:endParaRPr lang="sr-Cyrl-RS" sz="3200" b="1" dirty="0">
              <a:solidFill>
                <a:srgbClr val="C0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r-Cyrl-RS" sz="1100" b="1" dirty="0">
                <a:solidFill>
                  <a:srgbClr val="C00000"/>
                </a:solidFill>
              </a:rPr>
              <a:t>______________________________________________________________________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rgbClr val="C00000"/>
                </a:solidFill>
              </a:rPr>
              <a:t>      </a:t>
            </a:r>
            <a:r>
              <a:rPr lang="sr-Cyrl-RS" sz="3200" b="1" dirty="0" smtClean="0">
                <a:solidFill>
                  <a:srgbClr val="C00000"/>
                </a:solidFill>
              </a:rPr>
              <a:t>256,92 </a:t>
            </a:r>
            <a:r>
              <a:rPr lang="sr-Cyrl-RS" sz="3200" b="1" dirty="0">
                <a:solidFill>
                  <a:srgbClr val="C00000"/>
                </a:solidFill>
              </a:rPr>
              <a:t>укупно поена</a:t>
            </a:r>
            <a:r>
              <a:rPr lang="sr-Cyrl-RS" sz="3200" b="1" dirty="0" smtClean="0">
                <a:solidFill>
                  <a:srgbClr val="C00000"/>
                </a:solidFill>
              </a:rPr>
              <a:t>.</a:t>
            </a:r>
            <a:endParaRPr lang="sr-Cyrl-RS" sz="32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RS" sz="3200" b="1" dirty="0" smtClean="0">
                <a:solidFill>
                  <a:srgbClr val="C00000"/>
                </a:solidFill>
              </a:rPr>
              <a:t>Један ученик, који је стекао право уписа и био на листи распоређених ученика, није уписао нашу школу због породичног пресељења у иностранство</a:t>
            </a:r>
          </a:p>
        </p:txBody>
      </p:sp>
    </p:spTree>
    <p:extLst>
      <p:ext uri="{BB962C8B-B14F-4D97-AF65-F5344CB8AC3E}">
        <p14:creationId xmlns:p14="http://schemas.microsoft.com/office/powerpoint/2010/main" val="408158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7427168" cy="994122"/>
          </a:xfrm>
        </p:spPr>
        <p:txBody>
          <a:bodyPr>
            <a:normAutofit/>
          </a:bodyPr>
          <a:lstStyle/>
          <a:p>
            <a:r>
              <a:rPr lang="sr-Cyrl-RS" sz="3600" b="1" dirty="0"/>
              <a:t>УПИС У ПРВИ РАЗРЕД</a:t>
            </a:r>
            <a:endParaRPr lang="sr-Latn-R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460432" cy="47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CS" sz="2800" b="1" dirty="0" smtClean="0">
                <a:solidFill>
                  <a:srgbClr val="C00000"/>
                </a:solidFill>
              </a:rPr>
              <a:t>За </a:t>
            </a:r>
            <a:r>
              <a:rPr lang="sr-Cyrl-CS" sz="2800" b="1" dirty="0">
                <a:solidFill>
                  <a:srgbClr val="C00000"/>
                </a:solidFill>
              </a:rPr>
              <a:t>упис у први разред Математичке гимназије вреднује се: </a:t>
            </a:r>
            <a:endParaRPr lang="sr-Latn-RS" sz="28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2800" b="1" dirty="0" smtClean="0">
                <a:solidFill>
                  <a:srgbClr val="C00000"/>
                </a:solidFill>
              </a:rPr>
              <a:t>пријемни </a:t>
            </a:r>
            <a:r>
              <a:rPr lang="sr-Cyrl-CS" sz="2800" b="1" dirty="0">
                <a:solidFill>
                  <a:srgbClr val="C00000"/>
                </a:solidFill>
              </a:rPr>
              <a:t>испит: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CS" sz="2800" b="1" dirty="0">
                <a:solidFill>
                  <a:srgbClr val="C00000"/>
                </a:solidFill>
              </a:rPr>
              <a:t> </a:t>
            </a:r>
            <a:r>
              <a:rPr lang="sr-Cyrl-CS" sz="2800" b="1" dirty="0" smtClean="0">
                <a:solidFill>
                  <a:srgbClr val="C00000"/>
                </a:solidFill>
              </a:rPr>
              <a:t>максималан </a:t>
            </a:r>
            <a:r>
              <a:rPr lang="sr-Cyrl-CS" sz="2800" b="1" dirty="0">
                <a:solidFill>
                  <a:srgbClr val="C00000"/>
                </a:solidFill>
              </a:rPr>
              <a:t>број </a:t>
            </a:r>
            <a:r>
              <a:rPr lang="sr-Cyrl-CS" sz="2800" b="1" dirty="0" smtClean="0">
                <a:solidFill>
                  <a:srgbClr val="C00000"/>
                </a:solidFill>
              </a:rPr>
              <a:t>поена који ученик може остварити је : </a:t>
            </a:r>
            <a:r>
              <a:rPr lang="sr-Cyrl-CS" sz="2800" b="1" dirty="0">
                <a:solidFill>
                  <a:srgbClr val="C00000"/>
                </a:solidFill>
              </a:rPr>
              <a:t>240;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CS" sz="2800" b="1" dirty="0" smtClean="0">
                <a:solidFill>
                  <a:srgbClr val="C00000"/>
                </a:solidFill>
              </a:rPr>
              <a:t> да би положио пријемни испит ученик мора остварити минимално </a:t>
            </a:r>
            <a:r>
              <a:rPr lang="en-US" sz="2800" b="1" dirty="0" smtClean="0">
                <a:solidFill>
                  <a:srgbClr val="C00000"/>
                </a:solidFill>
              </a:rPr>
              <a:t>120</a:t>
            </a:r>
            <a:r>
              <a:rPr lang="sr-Cyrl-RS" sz="2800" b="1" dirty="0" smtClean="0">
                <a:solidFill>
                  <a:srgbClr val="C00000"/>
                </a:solidFill>
              </a:rPr>
              <a:t> </a:t>
            </a:r>
            <a:r>
              <a:rPr lang="sr-Cyrl-CS" sz="2800" b="1" dirty="0" smtClean="0">
                <a:solidFill>
                  <a:srgbClr val="C00000"/>
                </a:solidFill>
              </a:rPr>
              <a:t>поена</a:t>
            </a:r>
          </a:p>
          <a:p>
            <a:pPr marL="0" indent="0">
              <a:buNone/>
            </a:pPr>
            <a:endParaRPr lang="sr-Cyrl-CS" sz="2600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2800" b="1" dirty="0">
                <a:solidFill>
                  <a:srgbClr val="C00000"/>
                </a:solidFill>
              </a:rPr>
              <a:t>општи успех постигнут у ранијем школовању (6, 7. и 8. разред)</a:t>
            </a:r>
          </a:p>
          <a:p>
            <a:pPr marL="0" indent="0">
              <a:buNone/>
            </a:pPr>
            <a:r>
              <a:rPr lang="sr-Cyrl-CS" sz="2800" b="1" dirty="0">
                <a:solidFill>
                  <a:srgbClr val="C00000"/>
                </a:solidFill>
              </a:rPr>
              <a:t>       </a:t>
            </a:r>
            <a:r>
              <a:rPr lang="sr-Cyrl-RS" sz="2800" b="1" dirty="0">
                <a:solidFill>
                  <a:srgbClr val="C00000"/>
                </a:solidFill>
              </a:rPr>
              <a:t>максималан број поена: </a:t>
            </a:r>
            <a:r>
              <a:rPr lang="sr-Cyrl-RS" sz="2800" b="1" dirty="0" smtClean="0">
                <a:solidFill>
                  <a:srgbClr val="C00000"/>
                </a:solidFill>
              </a:rPr>
              <a:t>60 (просечна </a:t>
            </a:r>
            <a:r>
              <a:rPr lang="sr-Cyrl-RS" sz="2800" b="1" dirty="0">
                <a:solidFill>
                  <a:srgbClr val="C00000"/>
                </a:solidFill>
              </a:rPr>
              <a:t>оцена у шестом, седмом и осмом разреду </a:t>
            </a:r>
            <a:r>
              <a:rPr lang="sr-Latn-RS" sz="2800" b="1" dirty="0">
                <a:solidFill>
                  <a:srgbClr val="C00000"/>
                </a:solidFill>
              </a:rPr>
              <a:t>X 4</a:t>
            </a:r>
            <a:r>
              <a:rPr lang="sr-Cyrl-RS" sz="2800" b="1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endParaRPr lang="en-US" sz="2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RS" sz="2600" b="1" dirty="0">
                <a:solidFill>
                  <a:srgbClr val="C00000"/>
                </a:solidFill>
              </a:rPr>
              <a:t>	</a:t>
            </a:r>
            <a:r>
              <a:rPr lang="sr-Cyrl-CS" sz="3600" b="1" dirty="0">
                <a:solidFill>
                  <a:srgbClr val="002060"/>
                </a:solidFill>
              </a:rPr>
              <a:t>	</a:t>
            </a:r>
            <a:endParaRPr lang="sr-Latn-RS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8408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41"/>
    </mc:Choice>
    <mc:Fallback xmlns="">
      <p:transition spd="slow" advTm="3154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ПРОШЛОГОДИШЊИ УПИС У МАТЕМАТИЧКУ ГИМНАЗИЈУ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739398"/>
              </p:ext>
            </p:extLst>
          </p:nvPr>
        </p:nvGraphicFramePr>
        <p:xfrm>
          <a:off x="539555" y="2708920"/>
          <a:ext cx="7560838" cy="720080"/>
        </p:xfrm>
        <a:graphic>
          <a:graphicData uri="http://schemas.openxmlformats.org/drawingml/2006/table">
            <a:tbl>
              <a:tblPr firstRow="1" firstCol="1" bandRow="1"/>
              <a:tblGrid>
                <a:gridCol w="1739610">
                  <a:extLst>
                    <a:ext uri="{9D8B030D-6E8A-4147-A177-3AD203B41FA5}">
                      <a16:colId xmlns:a16="http://schemas.microsoft.com/office/drawing/2014/main" val="2800572576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1474241712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3405434350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2964158506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3219808557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1247721344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787956157"/>
                    </a:ext>
                  </a:extLst>
                </a:gridCol>
                <a:gridCol w="831604">
                  <a:extLst>
                    <a:ext uri="{9D8B030D-6E8A-4147-A177-3AD203B41FA5}">
                      <a16:colId xmlns:a16="http://schemas.microsoft.com/office/drawing/2014/main" val="2247877092"/>
                    </a:ext>
                  </a:extLst>
                </a:gridCol>
              </a:tblGrid>
              <a:tr h="393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Бр.поена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240</a:t>
                      </a:r>
                      <a:endParaRPr lang="sr-Latn-R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781258"/>
                  </a:ext>
                </a:extLst>
              </a:tr>
              <a:tr h="326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Број ученика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sr-Latn-R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  <a:endParaRPr lang="sr-Latn-R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2038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751195" y="3645023"/>
            <a:ext cx="15233952" cy="46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049" name="Chart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331" y="3639584"/>
            <a:ext cx="561662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7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802374" cy="917726"/>
          </a:xfrm>
        </p:spPr>
        <p:txBody>
          <a:bodyPr/>
          <a:lstStyle/>
          <a:p>
            <a:r>
              <a:rPr lang="sr-Cyrl-RS" b="1" dirty="0"/>
              <a:t>ПРОШЛОГОДИШЊИ УПИС У МАТЕМАТИЧКУ ГИМНАЗИЈУ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04864"/>
            <a:ext cx="7668058" cy="4653136"/>
          </a:xfrm>
        </p:spPr>
        <p:txBody>
          <a:bodyPr>
            <a:normAutofit lnSpcReduction="10000"/>
          </a:bodyPr>
          <a:lstStyle/>
          <a:p>
            <a:r>
              <a:rPr lang="sr-Cyrl-RS" b="1" dirty="0" smtClean="0">
                <a:solidFill>
                  <a:srgbClr val="C00000"/>
                </a:solidFill>
              </a:rPr>
              <a:t>У први разред Математичке гимназије у школску 2022/2023. уписано је укупно 106 ученика и то: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43 ученика из Математичке гимназије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9 ученика ван Београда (Пожаревац, Кладово, Крушевац,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Cyrl-RS" b="1" dirty="0">
                <a:solidFill>
                  <a:srgbClr val="C00000"/>
                </a:solidFill>
              </a:rPr>
              <a:t> </a:t>
            </a:r>
            <a:r>
              <a:rPr lang="sr-Cyrl-RS" b="1" dirty="0" smtClean="0">
                <a:solidFill>
                  <a:srgbClr val="C00000"/>
                </a:solidFill>
              </a:rPr>
              <a:t>                                                  Лозница, Јагодина, Чачак, Нови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Cyrl-RS" b="1" dirty="0">
                <a:solidFill>
                  <a:srgbClr val="C00000"/>
                </a:solidFill>
              </a:rPr>
              <a:t> </a:t>
            </a:r>
            <a:r>
              <a:rPr lang="sr-Cyrl-RS" b="1" dirty="0" smtClean="0">
                <a:solidFill>
                  <a:srgbClr val="C00000"/>
                </a:solidFill>
              </a:rPr>
              <a:t>                                                  Сад, Панчево и Суботица)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Један ученик из Републике Српске- Бијељине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Једна ученица из Црне Горе – Подгорице- примљена преко броја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Једна ученица из САД-а- </a:t>
            </a:r>
            <a:r>
              <a:rPr lang="sr-Cyrl-RS" b="1" dirty="0">
                <a:solidFill>
                  <a:srgbClr val="C00000"/>
                </a:solidFill>
              </a:rPr>
              <a:t>примљена преко </a:t>
            </a:r>
            <a:r>
              <a:rPr lang="sr-Cyrl-RS" b="1" dirty="0" smtClean="0">
                <a:solidFill>
                  <a:srgbClr val="C00000"/>
                </a:solidFill>
              </a:rPr>
              <a:t>броја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Два ученика из Швајцарске- примљени </a:t>
            </a:r>
            <a:r>
              <a:rPr lang="sr-Cyrl-RS" b="1" dirty="0">
                <a:solidFill>
                  <a:srgbClr val="C00000"/>
                </a:solidFill>
              </a:rPr>
              <a:t>преко </a:t>
            </a:r>
            <a:r>
              <a:rPr lang="sr-Cyrl-RS" b="1" dirty="0" smtClean="0">
                <a:solidFill>
                  <a:srgbClr val="C00000"/>
                </a:solidFill>
              </a:rPr>
              <a:t>броја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r-Cyrl-RS" b="1" dirty="0" smtClean="0">
                <a:solidFill>
                  <a:srgbClr val="C00000"/>
                </a:solidFill>
              </a:rPr>
              <a:t>49 ученика из београдских основних школа: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19 са територије Новог Београда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6 са територије Вождовца   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5 са територије Раковице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по 4 са територије Земуна и Чукарице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по 3 са територије Звездаре, Старог града и Врачара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C00000"/>
                </a:solidFill>
              </a:rPr>
              <a:t>по један са територије Палилуле и Лазаревца     </a:t>
            </a:r>
            <a:endParaRPr lang="sr-Cyrl-RS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sr-Cyrl-RS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sr-Latn-R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920880" cy="936104"/>
          </a:xfrm>
        </p:spPr>
        <p:txBody>
          <a:bodyPr/>
          <a:lstStyle/>
          <a:p>
            <a:r>
              <a:rPr lang="sr-Cyrl-RS" b="1" dirty="0" smtClean="0"/>
              <a:t>РЕЗУЛТАТИ УЧЕНИКА  МГ-а НА ПРИЈЕМНОМ И ЗАВРШНОМ ИСПИТУ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77480"/>
            <a:ext cx="8784976" cy="4680520"/>
          </a:xfrm>
        </p:spPr>
        <p:txBody>
          <a:bodyPr/>
          <a:lstStyle/>
          <a:p>
            <a:r>
              <a:rPr lang="sr-Cyrl-CS" sz="2500" b="1" dirty="0">
                <a:solidFill>
                  <a:srgbClr val="C00000"/>
                </a:solidFill>
              </a:rPr>
              <a:t>Пријемни испит је полагао </a:t>
            </a:r>
            <a:r>
              <a:rPr lang="sr-Cyrl-CS" sz="2500" b="1" dirty="0" smtClean="0">
                <a:solidFill>
                  <a:srgbClr val="C00000"/>
                </a:solidFill>
              </a:rPr>
              <a:t>свих 47 ученика осмог разред</a:t>
            </a:r>
            <a:endParaRPr lang="sr-Cyrl-CS" sz="2500" b="1" dirty="0">
              <a:solidFill>
                <a:srgbClr val="C00000"/>
              </a:solidFill>
            </a:endParaRPr>
          </a:p>
          <a:p>
            <a:r>
              <a:rPr lang="sr-Cyrl-CS" sz="2500" b="1" dirty="0" smtClean="0">
                <a:solidFill>
                  <a:srgbClr val="C00000"/>
                </a:solidFill>
              </a:rPr>
              <a:t>Свих 47 ученика су положили пријемни испит (имали више од 120 поена).</a:t>
            </a:r>
            <a:endParaRPr lang="sr-Cyrl-CS" sz="2500" b="1" dirty="0">
              <a:solidFill>
                <a:srgbClr val="C00000"/>
              </a:solidFill>
            </a:endParaRPr>
          </a:p>
          <a:p>
            <a:r>
              <a:rPr lang="sr-Cyrl-RS" sz="2500" b="1" dirty="0" smtClean="0">
                <a:solidFill>
                  <a:srgbClr val="C00000"/>
                </a:solidFill>
              </a:rPr>
              <a:t>Од ових ученика, први </a:t>
            </a:r>
            <a:r>
              <a:rPr lang="sr-Cyrl-RS" sz="2500" b="1" dirty="0">
                <a:solidFill>
                  <a:srgbClr val="C00000"/>
                </a:solidFill>
              </a:rPr>
              <a:t>разред у Математичкој гимназији је </a:t>
            </a:r>
            <a:r>
              <a:rPr lang="sr-Cyrl-RS" sz="2500" b="1" dirty="0" smtClean="0">
                <a:solidFill>
                  <a:srgbClr val="C00000"/>
                </a:solidFill>
              </a:rPr>
              <a:t>уписало 43 ученика (91,49% ). Један ученик је одлучио да се не упише, иако је имао неопходне услове за упис, пошто је очекивао пресељење са породицом у иностранство.</a:t>
            </a:r>
            <a:endParaRPr lang="sr-Latn-RS" sz="2500" b="1" dirty="0">
              <a:solidFill>
                <a:srgbClr val="C00000"/>
              </a:solidFill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5511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560840" cy="1296144"/>
          </a:xfrm>
        </p:spPr>
        <p:txBody>
          <a:bodyPr/>
          <a:lstStyle/>
          <a:p>
            <a:r>
              <a:rPr lang="sr-Cyrl-RS" b="1"/>
              <a:t>РЕЗУЛТАТИ НАШИХ УЧЕНИКА  НА ПРИЈЕМНОМ И ЗАВРШНОМ ИСПИТУ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27906"/>
              </p:ext>
            </p:extLst>
          </p:nvPr>
        </p:nvGraphicFramePr>
        <p:xfrm>
          <a:off x="755576" y="2188038"/>
          <a:ext cx="7560840" cy="1336820"/>
        </p:xfrm>
        <a:graphic>
          <a:graphicData uri="http://schemas.openxmlformats.org/drawingml/2006/table">
            <a:tbl>
              <a:tblPr firstRow="1" firstCol="1" bandRow="1"/>
              <a:tblGrid>
                <a:gridCol w="1484972">
                  <a:extLst>
                    <a:ext uri="{9D8B030D-6E8A-4147-A177-3AD203B41FA5}">
                      <a16:colId xmlns:a16="http://schemas.microsoft.com/office/drawing/2014/main" val="1145053491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338091652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4172497767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1680719732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4207904240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3370527836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2069934266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1745943134"/>
                    </a:ext>
                  </a:extLst>
                </a:gridCol>
                <a:gridCol w="885494">
                  <a:extLst>
                    <a:ext uri="{9D8B030D-6E8A-4147-A177-3AD203B41FA5}">
                      <a16:colId xmlns:a16="http://schemas.microsoft.com/office/drawing/2014/main" val="1484456895"/>
                    </a:ext>
                  </a:extLst>
                </a:gridCol>
              </a:tblGrid>
              <a:tr h="635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Број поена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sr-Cyrl-R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sr-Latn-R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укупно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822804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Број ученика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709602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379696" y="4293095"/>
            <a:ext cx="17889826" cy="47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55575" y="3717031"/>
            <a:ext cx="166748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3" name="Chart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772214"/>
            <a:ext cx="5040560" cy="275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327906"/>
              </p:ext>
            </p:extLst>
          </p:nvPr>
        </p:nvGraphicFramePr>
        <p:xfrm>
          <a:off x="755575" y="2204864"/>
          <a:ext cx="7560840" cy="1336820"/>
        </p:xfrm>
        <a:graphic>
          <a:graphicData uri="http://schemas.openxmlformats.org/drawingml/2006/table">
            <a:tbl>
              <a:tblPr firstRow="1" firstCol="1" bandRow="1"/>
              <a:tblGrid>
                <a:gridCol w="1484972">
                  <a:extLst>
                    <a:ext uri="{9D8B030D-6E8A-4147-A177-3AD203B41FA5}">
                      <a16:colId xmlns:a16="http://schemas.microsoft.com/office/drawing/2014/main" val="1145053491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338091652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4172497767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1680719732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4207904240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3370527836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2069934266"/>
                    </a:ext>
                  </a:extLst>
                </a:gridCol>
                <a:gridCol w="741482">
                  <a:extLst>
                    <a:ext uri="{9D8B030D-6E8A-4147-A177-3AD203B41FA5}">
                      <a16:colId xmlns:a16="http://schemas.microsoft.com/office/drawing/2014/main" val="1745943134"/>
                    </a:ext>
                  </a:extLst>
                </a:gridCol>
                <a:gridCol w="885494">
                  <a:extLst>
                    <a:ext uri="{9D8B030D-6E8A-4147-A177-3AD203B41FA5}">
                      <a16:colId xmlns:a16="http://schemas.microsoft.com/office/drawing/2014/main" val="1484456895"/>
                    </a:ext>
                  </a:extLst>
                </a:gridCol>
              </a:tblGrid>
              <a:tr h="635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Број поена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sr-Cyrl-R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sr-Latn-R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укупно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822804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Број ученика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709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92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632848" cy="1224136"/>
          </a:xfrm>
        </p:spPr>
        <p:txBody>
          <a:bodyPr/>
          <a:lstStyle/>
          <a:p>
            <a:r>
              <a:rPr lang="sr-Cyrl-RS" b="1" dirty="0"/>
              <a:t>РЕЗУЛТАТИ УЧЕНИКА МГ-а  НА ПРИЈЕМНОМ И ЗАВРШНОМ ИСПИТУ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9036496" cy="4464496"/>
          </a:xfrm>
        </p:spPr>
        <p:txBody>
          <a:bodyPr>
            <a:noAutofit/>
          </a:bodyPr>
          <a:lstStyle/>
          <a:p>
            <a:r>
              <a:rPr lang="sr-Cyrl-RS" sz="2500" b="1" dirty="0">
                <a:solidFill>
                  <a:srgbClr val="C00000"/>
                </a:solidFill>
              </a:rPr>
              <a:t>Просечан број поена остварен на тесту из </a:t>
            </a:r>
            <a:endParaRPr lang="sr-Latn-RS" sz="2500" b="1" dirty="0">
              <a:solidFill>
                <a:srgbClr val="C00000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sr-Cyrl-RS" sz="2500" b="1" dirty="0">
                <a:solidFill>
                  <a:srgbClr val="C00000"/>
                </a:solidFill>
              </a:rPr>
              <a:t>српског језика је био </a:t>
            </a:r>
            <a:r>
              <a:rPr lang="sr-Cyrl-RS" sz="2500" b="1" dirty="0" smtClean="0">
                <a:solidFill>
                  <a:srgbClr val="C00000"/>
                </a:solidFill>
              </a:rPr>
              <a:t>17,21- </a:t>
            </a:r>
            <a:r>
              <a:rPr lang="sr-Cyrl-RS" sz="2500" b="1" dirty="0">
                <a:solidFill>
                  <a:srgbClr val="C00000"/>
                </a:solidFill>
              </a:rPr>
              <a:t>кориговано </a:t>
            </a:r>
            <a:r>
              <a:rPr lang="sr-Cyrl-RS" sz="2500" b="1" dirty="0" smtClean="0">
                <a:solidFill>
                  <a:srgbClr val="C00000"/>
                </a:solidFill>
              </a:rPr>
              <a:t>11,19 </a:t>
            </a:r>
            <a:endParaRPr lang="sr-Cyrl-RS" sz="2500" b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sr-Cyrl-RS" sz="2500" b="1" dirty="0">
                <a:solidFill>
                  <a:srgbClr val="C00000"/>
                </a:solidFill>
              </a:rPr>
              <a:t>     ( </a:t>
            </a:r>
            <a:r>
              <a:rPr lang="sr-Cyrl-RS" sz="2500" b="1" dirty="0" smtClean="0">
                <a:solidFill>
                  <a:srgbClr val="C00000"/>
                </a:solidFill>
              </a:rPr>
              <a:t>86,08%)- просек на нивоу Србије- 8,18</a:t>
            </a:r>
            <a:endParaRPr lang="sr-Cyrl-RS" sz="25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RS" sz="2500" b="1" dirty="0">
                <a:solidFill>
                  <a:srgbClr val="C00000"/>
                </a:solidFill>
              </a:rPr>
              <a:t>из математике </a:t>
            </a:r>
            <a:r>
              <a:rPr lang="sr-Cyrl-RS" sz="2500" b="1" dirty="0" smtClean="0">
                <a:solidFill>
                  <a:srgbClr val="C00000"/>
                </a:solidFill>
              </a:rPr>
              <a:t>19,64- </a:t>
            </a:r>
            <a:r>
              <a:rPr lang="sr-Cyrl-RS" sz="2500" b="1" dirty="0">
                <a:solidFill>
                  <a:srgbClr val="C00000"/>
                </a:solidFill>
              </a:rPr>
              <a:t>кориговано </a:t>
            </a:r>
            <a:r>
              <a:rPr lang="sr-Cyrl-RS" sz="2500" b="1" dirty="0" smtClean="0">
                <a:solidFill>
                  <a:srgbClr val="C00000"/>
                </a:solidFill>
              </a:rPr>
              <a:t>12,77 </a:t>
            </a:r>
            <a:r>
              <a:rPr lang="sr-Cyrl-RS" sz="2500" b="1" dirty="0">
                <a:solidFill>
                  <a:srgbClr val="C00000"/>
                </a:solidFill>
              </a:rPr>
              <a:t>(98,23%)-просек на нивоу Србије- </a:t>
            </a:r>
            <a:r>
              <a:rPr lang="sr-Cyrl-RS" sz="2500" b="1" dirty="0" smtClean="0">
                <a:solidFill>
                  <a:srgbClr val="C00000"/>
                </a:solidFill>
              </a:rPr>
              <a:t>8,04</a:t>
            </a:r>
            <a:endParaRPr lang="sr-Cyrl-RS" sz="25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RS" sz="2500" b="1" dirty="0" smtClean="0">
                <a:solidFill>
                  <a:srgbClr val="C00000"/>
                </a:solidFill>
              </a:rPr>
              <a:t>комбинованог </a:t>
            </a:r>
            <a:r>
              <a:rPr lang="sr-Cyrl-RS" sz="2500" b="1" dirty="0">
                <a:solidFill>
                  <a:srgbClr val="C00000"/>
                </a:solidFill>
              </a:rPr>
              <a:t>теста </a:t>
            </a:r>
            <a:r>
              <a:rPr lang="sr-Cyrl-RS" sz="2500" b="1" dirty="0" smtClean="0">
                <a:solidFill>
                  <a:srgbClr val="C00000"/>
                </a:solidFill>
              </a:rPr>
              <a:t>18,10- </a:t>
            </a:r>
            <a:r>
              <a:rPr lang="sr-Cyrl-RS" sz="2500" b="1" dirty="0">
                <a:solidFill>
                  <a:srgbClr val="C00000"/>
                </a:solidFill>
              </a:rPr>
              <a:t>кориговано </a:t>
            </a:r>
            <a:r>
              <a:rPr lang="sr-Cyrl-RS" sz="2500" b="1" dirty="0" smtClean="0">
                <a:solidFill>
                  <a:srgbClr val="C00000"/>
                </a:solidFill>
              </a:rPr>
              <a:t>12,67 </a:t>
            </a:r>
            <a:r>
              <a:rPr lang="sr-Cyrl-RS" sz="2500" b="1" dirty="0">
                <a:solidFill>
                  <a:srgbClr val="C00000"/>
                </a:solidFill>
              </a:rPr>
              <a:t>(90,5%)- просек на нивоу Србије- </a:t>
            </a:r>
            <a:r>
              <a:rPr lang="sr-Cyrl-RS" sz="2500" b="1" dirty="0" smtClean="0">
                <a:solidFill>
                  <a:srgbClr val="C00000"/>
                </a:solidFill>
              </a:rPr>
              <a:t>9,91</a:t>
            </a:r>
            <a:endParaRPr lang="sr-Cyrl-RS" sz="2500" b="1" dirty="0">
              <a:solidFill>
                <a:srgbClr val="C00000"/>
              </a:solidFill>
            </a:endParaRPr>
          </a:p>
          <a:p>
            <a:r>
              <a:rPr lang="sr-Cyrl-RS" sz="2500" b="1" dirty="0" smtClean="0">
                <a:solidFill>
                  <a:srgbClr val="C00000"/>
                </a:solidFill>
              </a:rPr>
              <a:t>Укупно 36,63 </a:t>
            </a:r>
            <a:r>
              <a:rPr lang="sr-Cyrl-RS" sz="2500" b="1" dirty="0">
                <a:solidFill>
                  <a:srgbClr val="C00000"/>
                </a:solidFill>
              </a:rPr>
              <a:t>од максималних могућих 40 поена (што је </a:t>
            </a:r>
            <a:r>
              <a:rPr lang="sr-Cyrl-RS" sz="2500" b="1" dirty="0" smtClean="0">
                <a:solidFill>
                  <a:srgbClr val="C00000"/>
                </a:solidFill>
              </a:rPr>
              <a:t>91,58%).</a:t>
            </a:r>
            <a:endParaRPr lang="sr-Latn-RS" sz="2500" b="1" dirty="0">
              <a:solidFill>
                <a:srgbClr val="C00000"/>
              </a:solidFill>
            </a:endParaRPr>
          </a:p>
          <a:p>
            <a:endParaRPr lang="sr-Latn-RS" sz="2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712968" cy="4320480"/>
          </a:xfrm>
        </p:spPr>
        <p:txBody>
          <a:bodyPr>
            <a:normAutofit/>
          </a:bodyPr>
          <a:lstStyle/>
          <a:p>
            <a:endParaRPr lang="sr-Cyrl-RS" dirty="0"/>
          </a:p>
          <a:p>
            <a:endParaRPr lang="sr-Cyrl-R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sr-Cyrl-RS" sz="6600" b="1" dirty="0">
                <a:solidFill>
                  <a:srgbClr val="C00000"/>
                </a:solidFill>
              </a:rPr>
              <a:t>ХВАЛА НА ПАЖЊИ!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sr-Cyrl-RS" sz="6600" b="1" dirty="0">
                <a:solidFill>
                  <a:srgbClr val="C00000"/>
                </a:solidFill>
              </a:rPr>
              <a:t>☺</a:t>
            </a:r>
          </a:p>
          <a:p>
            <a:pPr algn="ctr"/>
            <a:endParaRPr lang="sr-Cyrl-RS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3997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УПИС У ПРВИ РАЗРЕД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6"/>
            <a:ext cx="8280920" cy="43924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r-Cyrl-RS" sz="2200" b="1" dirty="0">
                <a:solidFill>
                  <a:srgbClr val="C00000"/>
                </a:solidFill>
              </a:rPr>
              <a:t>завршни испит</a:t>
            </a:r>
            <a:r>
              <a:rPr lang="sr-Cyrl-RS" sz="2200" b="1" dirty="0" smtClean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r>
              <a:rPr lang="sr-Cyrl-RS" sz="2200" b="1" dirty="0" smtClean="0">
                <a:solidFill>
                  <a:srgbClr val="C00000"/>
                </a:solidFill>
              </a:rPr>
              <a:t>Полажу се три теста:</a:t>
            </a:r>
          </a:p>
          <a:p>
            <a:pPr>
              <a:buFont typeface="+mj-lt"/>
              <a:buAutoNum type="arabicPeriod"/>
            </a:pPr>
            <a:r>
              <a:rPr lang="sr-Cyrl-RS" sz="2200" b="1" dirty="0" smtClean="0">
                <a:solidFill>
                  <a:srgbClr val="C00000"/>
                </a:solidFill>
              </a:rPr>
              <a:t>Српски језик и књижевност</a:t>
            </a:r>
          </a:p>
          <a:p>
            <a:pPr>
              <a:buFont typeface="+mj-lt"/>
              <a:buAutoNum type="arabicPeriod"/>
            </a:pPr>
            <a:r>
              <a:rPr lang="sr-Cyrl-RS" sz="2200" b="1" dirty="0" smtClean="0">
                <a:solidFill>
                  <a:srgbClr val="C00000"/>
                </a:solidFill>
              </a:rPr>
              <a:t>Математика</a:t>
            </a:r>
          </a:p>
          <a:p>
            <a:pPr>
              <a:buFont typeface="+mj-lt"/>
              <a:buAutoNum type="arabicPeriod"/>
            </a:pPr>
            <a:r>
              <a:rPr lang="sr-Cyrl-RS" sz="2200" b="1" dirty="0" smtClean="0">
                <a:solidFill>
                  <a:srgbClr val="C00000"/>
                </a:solidFill>
              </a:rPr>
              <a:t>Трећи тест који обухвата питања из једног од пет предмета: биологија, физика, хемија, историја или географија</a:t>
            </a:r>
            <a:endParaRPr lang="sr-Cyrl-RS" sz="2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RS" sz="2200" b="1" dirty="0" smtClean="0">
                <a:solidFill>
                  <a:srgbClr val="C00000"/>
                </a:solidFill>
              </a:rPr>
              <a:t>максималан </a:t>
            </a:r>
            <a:r>
              <a:rPr lang="sr-Cyrl-RS" sz="2200" b="1" dirty="0">
                <a:solidFill>
                  <a:srgbClr val="C00000"/>
                </a:solidFill>
              </a:rPr>
              <a:t>број </a:t>
            </a:r>
            <a:r>
              <a:rPr lang="sr-Cyrl-RS" sz="2200" b="1" dirty="0" smtClean="0">
                <a:solidFill>
                  <a:srgbClr val="C00000"/>
                </a:solidFill>
              </a:rPr>
              <a:t>поена који ученик може остварити је  </a:t>
            </a:r>
            <a:r>
              <a:rPr lang="en-US" sz="2200" b="1" dirty="0">
                <a:solidFill>
                  <a:srgbClr val="C00000"/>
                </a:solidFill>
              </a:rPr>
              <a:t>4</a:t>
            </a:r>
            <a:r>
              <a:rPr lang="sr-Cyrl-RS" sz="2200" b="1" dirty="0">
                <a:solidFill>
                  <a:srgbClr val="C00000"/>
                </a:solidFill>
              </a:rPr>
              <a:t>0 </a:t>
            </a:r>
            <a:r>
              <a:rPr lang="sr-Cyrl-RS" sz="2200" b="1" dirty="0" smtClean="0">
                <a:solidFill>
                  <a:srgbClr val="C00000"/>
                </a:solidFill>
              </a:rPr>
              <a:t>и то: тестови из математике </a:t>
            </a:r>
            <a:r>
              <a:rPr lang="sr-Cyrl-RS" sz="2200" b="1" dirty="0">
                <a:solidFill>
                  <a:srgbClr val="C00000"/>
                </a:solidFill>
              </a:rPr>
              <a:t>и </a:t>
            </a:r>
            <a:r>
              <a:rPr lang="sr-Cyrl-RS" sz="2200" b="1" dirty="0" smtClean="0">
                <a:solidFill>
                  <a:srgbClr val="C00000"/>
                </a:solidFill>
              </a:rPr>
              <a:t>српског језика и књижевности </a:t>
            </a:r>
            <a:r>
              <a:rPr lang="sr-Cyrl-RS" sz="2200" b="1" dirty="0">
                <a:solidFill>
                  <a:srgbClr val="C00000"/>
                </a:solidFill>
              </a:rPr>
              <a:t>– по 14 </a:t>
            </a:r>
            <a:r>
              <a:rPr lang="sr-Cyrl-RS" sz="2200" b="1" dirty="0" smtClean="0">
                <a:solidFill>
                  <a:srgbClr val="C00000"/>
                </a:solidFill>
              </a:rPr>
              <a:t>поена, трећи тест - </a:t>
            </a:r>
            <a:r>
              <a:rPr lang="sr-Cyrl-RS" sz="2200" b="1" dirty="0">
                <a:solidFill>
                  <a:srgbClr val="C00000"/>
                </a:solidFill>
              </a:rPr>
              <a:t>12 поена)</a:t>
            </a:r>
          </a:p>
          <a:p>
            <a:pPr>
              <a:buNone/>
            </a:pPr>
            <a:endParaRPr lang="sr-Latn-RS" sz="2200" dirty="0"/>
          </a:p>
        </p:txBody>
      </p:sp>
    </p:spTree>
    <p:extLst>
      <p:ext uri="{BB962C8B-B14F-4D97-AF65-F5344CB8AC3E}">
        <p14:creationId xmlns:p14="http://schemas.microsoft.com/office/powerpoint/2010/main" val="24973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571184" cy="852686"/>
          </a:xfrm>
        </p:spPr>
        <p:txBody>
          <a:bodyPr>
            <a:normAutofit/>
          </a:bodyPr>
          <a:lstStyle/>
          <a:p>
            <a:r>
              <a:rPr lang="sr-Cyrl-RS" b="1" dirty="0"/>
              <a:t>УПИС У ПРВИ РАЗРЕД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511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r-Cyrl-RS" sz="2200" b="1" dirty="0" smtClean="0">
                <a:solidFill>
                  <a:srgbClr val="C00000"/>
                </a:solidFill>
              </a:rPr>
              <a:t>успех </a:t>
            </a:r>
            <a:r>
              <a:rPr lang="sr-Cyrl-RS" sz="2200" b="1" dirty="0">
                <a:solidFill>
                  <a:srgbClr val="C00000"/>
                </a:solidFill>
              </a:rPr>
              <a:t>на </a:t>
            </a:r>
            <a:r>
              <a:rPr lang="sr-Cyrl-RS" sz="2200" b="1" dirty="0" smtClean="0">
                <a:solidFill>
                  <a:srgbClr val="C00000"/>
                </a:solidFill>
              </a:rPr>
              <a:t>такмичењима: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</a:rPr>
              <a:t>међународно такмичење које је у Календару такмичења и смотри ученика основних школа: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прва награда – дванаест (12) бодова;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друга награда – десет (10) бодова;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трећа награда – осам (8) бодова;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</a:rPr>
              <a:t>републичко такмичење које је у Календару такмичења и смотри ученика основних школа: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прва награда – шест (6) бодова;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друга награда – четири (4) бода;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- трећа награда – два (2) бода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Бодују се награде на такмичењима из предмета обухваћених завршним испитом, која имају најмање три нивоа такмичења (школски, општински, окружни, републички)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00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89"/>
    </mc:Choice>
    <mc:Fallback xmlns="">
      <p:transition spd="slow" advTm="3078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УПИС У ПРВИ РАЗРЕД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424936" cy="4176464"/>
          </a:xfrm>
        </p:spPr>
        <p:txBody>
          <a:bodyPr/>
          <a:lstStyle/>
          <a:p>
            <a:pPr marL="0" indent="0">
              <a:buNone/>
            </a:pPr>
            <a:r>
              <a:rPr lang="sr-Cyrl-RS" sz="2200" b="1" dirty="0" smtClean="0">
                <a:solidFill>
                  <a:srgbClr val="C00000"/>
                </a:solidFill>
              </a:rPr>
              <a:t>За упис у Математичку гимназију, као и сва друга одељења за ученике са посебним способностима за математику, посебно се бодује такмичење из </a:t>
            </a:r>
            <a:r>
              <a:rPr lang="sr-Cyrl-RS" sz="2200" b="1" dirty="0">
                <a:solidFill>
                  <a:srgbClr val="C00000"/>
                </a:solidFill>
              </a:rPr>
              <a:t>математике </a:t>
            </a:r>
            <a:r>
              <a:rPr lang="sr-Cyrl-RS" sz="2200" b="1" dirty="0" smtClean="0">
                <a:solidFill>
                  <a:srgbClr val="C00000"/>
                </a:solidFill>
              </a:rPr>
              <a:t>на републичком нивоу у осмом разреду и то за освојено:</a:t>
            </a:r>
            <a:endParaRPr lang="sr-Cyrl-RS" sz="2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RS" sz="2200" b="1" dirty="0">
                <a:solidFill>
                  <a:srgbClr val="C00000"/>
                </a:solidFill>
              </a:rPr>
              <a:t>		1. место-120 поена</a:t>
            </a:r>
          </a:p>
          <a:p>
            <a:pPr marL="0" indent="0">
              <a:buNone/>
            </a:pPr>
            <a:r>
              <a:rPr lang="sr-Cyrl-RS" sz="2200" b="1" dirty="0">
                <a:solidFill>
                  <a:srgbClr val="C00000"/>
                </a:solidFill>
              </a:rPr>
              <a:t>		2. место- 100 поена</a:t>
            </a:r>
          </a:p>
          <a:p>
            <a:pPr marL="0" indent="0">
              <a:buNone/>
            </a:pPr>
            <a:r>
              <a:rPr lang="sr-Cyrl-RS" sz="2200" b="1" dirty="0">
                <a:solidFill>
                  <a:srgbClr val="C00000"/>
                </a:solidFill>
              </a:rPr>
              <a:t>		3. место- 80 поена</a:t>
            </a:r>
            <a:endParaRPr lang="sr-Cyrl-RS" sz="2200" dirty="0">
              <a:solidFill>
                <a:srgbClr val="C00000"/>
              </a:solidFill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394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1728192"/>
          </a:xfrm>
        </p:spPr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904770" cy="353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3600" b="1" dirty="0">
                <a:solidFill>
                  <a:srgbClr val="C00000"/>
                </a:solidFill>
              </a:rPr>
              <a:t>КАКО УПИСАТИ </a:t>
            </a:r>
          </a:p>
          <a:p>
            <a:pPr marL="0" indent="0" algn="ctr">
              <a:buNone/>
            </a:pPr>
            <a:endParaRPr lang="sr-Cyrl-RS" sz="36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sr-Cyrl-RS" sz="3600" b="1" dirty="0">
                <a:solidFill>
                  <a:srgbClr val="C00000"/>
                </a:solidFill>
              </a:rPr>
              <a:t>МАТЕМАТИЧКУ ГИМНАЗИЈУ?</a:t>
            </a:r>
            <a:endParaRPr lang="sr-Latn-R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72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19"/>
    </mc:Choice>
    <mc:Fallback xmlns="">
      <p:transition spd="slow" advTm="3091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692696"/>
            <a:ext cx="8075240" cy="1224136"/>
          </a:xfrm>
        </p:spPr>
        <p:txBody>
          <a:bodyPr>
            <a:normAutofit/>
          </a:bodyPr>
          <a:lstStyle/>
          <a:p>
            <a:r>
              <a:rPr lang="sr-Cyrl-CS" u="wavy" dirty="0" smtClean="0"/>
              <a:t>     </a:t>
            </a:r>
            <a:r>
              <a:rPr lang="sr-Cyrl-RS" sz="3600" b="1" dirty="0" smtClean="0"/>
              <a:t>УПИС </a:t>
            </a:r>
            <a:r>
              <a:rPr lang="sr-Cyrl-RS" sz="3600" b="1" dirty="0"/>
              <a:t>У ПРВИ РАЗРЕД:</a:t>
            </a:r>
            <a:r>
              <a:rPr lang="sr-Cyrl-CS" sz="3600" b="1" u="wavy" dirty="0"/>
              <a:t>                                           </a:t>
            </a:r>
            <a:r>
              <a:rPr lang="sr-Latn-RS" sz="3600" b="1" dirty="0"/>
              <a:t/>
            </a:r>
            <a:br>
              <a:rPr lang="sr-Latn-RS" sz="3600" b="1" dirty="0"/>
            </a:br>
            <a:r>
              <a:rPr lang="sr-Cyrl-RS" sz="3600" b="1" dirty="0"/>
              <a:t>    </a:t>
            </a:r>
            <a:r>
              <a:rPr lang="sr-Cyrl-CS" sz="3600" b="1" u="wavy" dirty="0"/>
              <a:t>КОРАК    ПРВИ</a:t>
            </a:r>
            <a:endParaRPr lang="sr-Latn-R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04864"/>
            <a:ext cx="8352928" cy="482453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ctr">
              <a:buNone/>
            </a:pPr>
            <a:endParaRPr lang="sr-Cyrl-CS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sr-Cyrl-CS" sz="9600" b="1" dirty="0">
                <a:solidFill>
                  <a:srgbClr val="C00000"/>
                </a:solidFill>
              </a:rPr>
              <a:t>Пријављивање за полагање пријемног испита:</a:t>
            </a:r>
          </a:p>
          <a:p>
            <a:pPr lvl="1" indent="-28321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r-Cyrl-RS" sz="9600" b="1" dirty="0">
                <a:solidFill>
                  <a:srgbClr val="C00000"/>
                </a:solidFill>
              </a:rPr>
              <a:t>онлајн</a:t>
            </a:r>
            <a:r>
              <a:rPr lang="en-US" sz="9600" b="1" dirty="0">
                <a:solidFill>
                  <a:srgbClr val="C00000"/>
                </a:solidFill>
              </a:rPr>
              <a:t> </a:t>
            </a:r>
            <a:r>
              <a:rPr lang="sr-Cyrl-RS" sz="9600" b="1" dirty="0">
                <a:solidFill>
                  <a:srgbClr val="C00000"/>
                </a:solidFill>
              </a:rPr>
              <a:t>пријава на платформи Министарства просвете </a:t>
            </a:r>
            <a:r>
              <a:rPr lang="sr-Cyrl-RS" sz="9600" b="1" dirty="0">
                <a:solidFill>
                  <a:srgbClr val="C00000"/>
                </a:solidFill>
                <a:hlinkClick r:id="rId2"/>
              </a:rPr>
              <a:t> м</a:t>
            </a:r>
            <a:r>
              <a:rPr lang="sr-Cyrl-RS" sz="9600" b="1" dirty="0" smtClean="0">
                <a:solidFill>
                  <a:srgbClr val="C00000"/>
                </a:solidFill>
                <a:hlinkClick r:id="rId2"/>
              </a:rPr>
              <a:t>оја </a:t>
            </a:r>
            <a:r>
              <a:rPr lang="sr-Cyrl-RS" sz="9600" b="1" dirty="0">
                <a:solidFill>
                  <a:srgbClr val="C00000"/>
                </a:solidFill>
                <a:hlinkClick r:id="rId2"/>
              </a:rPr>
              <a:t>средња школа (</a:t>
            </a:r>
            <a:r>
              <a:rPr lang="en-US" sz="9600" b="1" dirty="0">
                <a:solidFill>
                  <a:srgbClr val="C00000"/>
                </a:solidFill>
                <a:hlinkClick r:id="rId2"/>
              </a:rPr>
              <a:t>mojasrednjaskola.gov.rs)</a:t>
            </a:r>
            <a:r>
              <a:rPr lang="sr-Cyrl-RS" sz="9600" b="1" dirty="0">
                <a:solidFill>
                  <a:srgbClr val="C00000"/>
                </a:solidFill>
              </a:rPr>
              <a:t> од </a:t>
            </a:r>
            <a:r>
              <a:rPr lang="sr-Cyrl-RS" sz="9600" b="1" dirty="0" smtClean="0">
                <a:solidFill>
                  <a:srgbClr val="C00000"/>
                </a:solidFill>
              </a:rPr>
              <a:t>18. до 24. </a:t>
            </a:r>
            <a:r>
              <a:rPr lang="sr-Cyrl-RS" sz="9600" b="1" dirty="0">
                <a:solidFill>
                  <a:srgbClr val="C00000"/>
                </a:solidFill>
              </a:rPr>
              <a:t>априла </a:t>
            </a:r>
            <a:r>
              <a:rPr lang="sr-Cyrl-RS" sz="9600" b="1" dirty="0" smtClean="0">
                <a:solidFill>
                  <a:srgbClr val="C00000"/>
                </a:solidFill>
              </a:rPr>
              <a:t>до 16 часова;</a:t>
            </a:r>
            <a:endParaRPr lang="sr-Cyrl-RS" sz="9600" b="1" dirty="0">
              <a:solidFill>
                <a:srgbClr val="C00000"/>
              </a:solidFill>
            </a:endParaRPr>
          </a:p>
          <a:p>
            <a:pPr lvl="1" indent="-28321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r-Cyrl-RS" sz="9600" b="1" dirty="0">
                <a:solidFill>
                  <a:srgbClr val="C00000"/>
                </a:solidFill>
              </a:rPr>
              <a:t>у просторијама Математичке гимназије </a:t>
            </a:r>
            <a:r>
              <a:rPr lang="sr-Cyrl-RS" sz="9600" b="1" dirty="0" smtClean="0">
                <a:solidFill>
                  <a:srgbClr val="C00000"/>
                </a:solidFill>
              </a:rPr>
              <a:t>21. </a:t>
            </a:r>
            <a:r>
              <a:rPr lang="sr-Cyrl-RS" sz="9600" b="1" dirty="0">
                <a:solidFill>
                  <a:srgbClr val="C00000"/>
                </a:solidFill>
              </a:rPr>
              <a:t>и </a:t>
            </a:r>
            <a:r>
              <a:rPr lang="sr-Cyrl-RS" sz="9600" b="1" dirty="0" smtClean="0">
                <a:solidFill>
                  <a:srgbClr val="C00000"/>
                </a:solidFill>
              </a:rPr>
              <a:t>24. </a:t>
            </a:r>
            <a:r>
              <a:rPr lang="sr-Cyrl-RS" sz="9600" b="1" dirty="0">
                <a:solidFill>
                  <a:srgbClr val="C00000"/>
                </a:solidFill>
              </a:rPr>
              <a:t>априла од 9 до 16 часова</a:t>
            </a:r>
          </a:p>
          <a:p>
            <a:pPr lvl="1" indent="-28321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sr-Cyrl-RS" sz="48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401955" lvl="1" indent="0" algn="just">
              <a:lnSpc>
                <a:spcPct val="150000"/>
              </a:lnSpc>
              <a:buNone/>
            </a:pPr>
            <a:endParaRPr lang="sr-Cyrl-RS" sz="4800" b="1" dirty="0">
              <a:solidFill>
                <a:srgbClr val="C00000"/>
              </a:solidFill>
            </a:endParaRPr>
          </a:p>
          <a:p>
            <a:pPr marL="896620" indent="0">
              <a:lnSpc>
                <a:spcPct val="150000"/>
              </a:lnSpc>
              <a:buNone/>
            </a:pPr>
            <a:r>
              <a:rPr lang="sr-Cyrl-CS" sz="5000" b="1" dirty="0">
                <a:solidFill>
                  <a:srgbClr val="C00000"/>
                </a:solidFill>
              </a:rPr>
              <a:t>	</a:t>
            </a:r>
            <a:endParaRPr lang="sr-Latn-RS" sz="5000" dirty="0"/>
          </a:p>
        </p:txBody>
      </p:sp>
    </p:spTree>
    <p:extLst>
      <p:ext uri="{BB962C8B-B14F-4D97-AF65-F5344CB8AC3E}">
        <p14:creationId xmlns:p14="http://schemas.microsoft.com/office/powerpoint/2010/main" val="301528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74"/>
    </mc:Choice>
    <mc:Fallback xmlns="">
      <p:transition spd="slow" advTm="30974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427168" cy="1368152"/>
          </a:xfrm>
        </p:spPr>
        <p:txBody>
          <a:bodyPr>
            <a:normAutofit/>
          </a:bodyPr>
          <a:lstStyle/>
          <a:p>
            <a:r>
              <a:rPr lang="sr-Cyrl-RS" sz="3600" b="1" dirty="0"/>
              <a:t>УПИС У ПРВИ РАЗРЕД</a:t>
            </a:r>
            <a:br>
              <a:rPr lang="sr-Cyrl-RS" sz="3600" b="1" dirty="0"/>
            </a:br>
            <a:r>
              <a:rPr lang="sr-Cyrl-CS" sz="3600" b="1" u="wavy" dirty="0"/>
              <a:t>КОРАК     ДРУГИ</a:t>
            </a:r>
            <a:endParaRPr lang="sr-Latn-R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 algn="ctr">
              <a:buNone/>
            </a:pPr>
            <a:r>
              <a:rPr lang="sr-Cyrl-CS" sz="4000" b="1" dirty="0">
                <a:solidFill>
                  <a:srgbClr val="C00000"/>
                </a:solidFill>
              </a:rPr>
              <a:t>ПОЛАГАЊЕ ПРИЈЕМНОГ ИСПИТА</a:t>
            </a:r>
          </a:p>
          <a:p>
            <a:pPr marL="0" indent="0" algn="ctr">
              <a:buNone/>
            </a:pPr>
            <a:r>
              <a:rPr lang="sr-Cyrl-CS" b="1" dirty="0">
                <a:solidFill>
                  <a:srgbClr val="C00000"/>
                </a:solidFill>
              </a:rPr>
              <a:t>	</a:t>
            </a:r>
          </a:p>
          <a:p>
            <a:pPr marL="0" indent="0" algn="ctr">
              <a:buNone/>
            </a:pPr>
            <a:r>
              <a:rPr lang="sr-Cyrl-CS" sz="4000" b="1" dirty="0">
                <a:solidFill>
                  <a:srgbClr val="C00000"/>
                </a:solidFill>
              </a:rPr>
              <a:t>недеља, </a:t>
            </a:r>
            <a:r>
              <a:rPr lang="sr-Cyrl-CS" sz="4000" b="1" dirty="0" smtClean="0">
                <a:solidFill>
                  <a:srgbClr val="C00000"/>
                </a:solidFill>
              </a:rPr>
              <a:t>2</a:t>
            </a:r>
            <a:r>
              <a:rPr lang="en-US" sz="4000" b="1" dirty="0" smtClean="0">
                <a:solidFill>
                  <a:srgbClr val="C00000"/>
                </a:solidFill>
              </a:rPr>
              <a:t>1</a:t>
            </a:r>
            <a:r>
              <a:rPr lang="sr-Cyrl-CS" sz="4000" b="1" dirty="0" smtClean="0">
                <a:solidFill>
                  <a:srgbClr val="C00000"/>
                </a:solidFill>
              </a:rPr>
              <a:t>. </a:t>
            </a:r>
            <a:r>
              <a:rPr lang="sr-Cyrl-CS" sz="4000" b="1" dirty="0">
                <a:solidFill>
                  <a:srgbClr val="C00000"/>
                </a:solidFill>
              </a:rPr>
              <a:t>мај </a:t>
            </a:r>
            <a:r>
              <a:rPr lang="sr-Cyrl-CS" sz="4000" b="1" dirty="0" smtClean="0">
                <a:solidFill>
                  <a:srgbClr val="C00000"/>
                </a:solidFill>
              </a:rPr>
              <a:t>202</a:t>
            </a:r>
            <a:r>
              <a:rPr lang="en-US" sz="4000" b="1" dirty="0" smtClean="0">
                <a:solidFill>
                  <a:srgbClr val="C00000"/>
                </a:solidFill>
              </a:rPr>
              <a:t>3</a:t>
            </a:r>
            <a:r>
              <a:rPr lang="sr-Cyrl-CS" sz="4000" b="1" dirty="0" smtClean="0">
                <a:solidFill>
                  <a:srgbClr val="C00000"/>
                </a:solidFill>
              </a:rPr>
              <a:t>.</a:t>
            </a:r>
            <a:r>
              <a:rPr lang="sr-Cyrl-CS" sz="4000" b="1" dirty="0">
                <a:solidFill>
                  <a:srgbClr val="C00000"/>
                </a:solidFill>
              </a:rPr>
              <a:t> </a:t>
            </a:r>
          </a:p>
          <a:p>
            <a:pPr marL="0" indent="0" algn="ctr">
              <a:buNone/>
            </a:pPr>
            <a:r>
              <a:rPr lang="sr-Cyrl-CS" sz="4000" b="1" dirty="0">
                <a:solidFill>
                  <a:srgbClr val="C00000"/>
                </a:solidFill>
              </a:rPr>
              <a:t>од 10 до 12 часова</a:t>
            </a:r>
            <a:endParaRPr lang="sr-Cyrl-CS" dirty="0"/>
          </a:p>
          <a:p>
            <a:pPr marL="0" indent="0" algn="ctr">
              <a:buNone/>
            </a:pPr>
            <a:r>
              <a:rPr lang="sr-Cyrl-CS" b="1" dirty="0">
                <a:solidFill>
                  <a:srgbClr val="C00000"/>
                </a:solidFill>
              </a:rPr>
              <a:t>	</a:t>
            </a:r>
          </a:p>
          <a:p>
            <a:pPr marL="0" indent="0" algn="ctr">
              <a:buNone/>
            </a:pPr>
            <a:r>
              <a:rPr lang="sr-Cyrl-CS" sz="3200" b="1" dirty="0">
                <a:solidFill>
                  <a:srgbClr val="C00000"/>
                </a:solidFill>
              </a:rPr>
              <a:t>На пријемни испит би требало доћи најкасније у 9.30</a:t>
            </a:r>
          </a:p>
        </p:txBody>
      </p:sp>
    </p:spTree>
    <p:extLst>
      <p:ext uri="{BB962C8B-B14F-4D97-AF65-F5344CB8AC3E}">
        <p14:creationId xmlns:p14="http://schemas.microsoft.com/office/powerpoint/2010/main" val="31689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06"/>
    </mc:Choice>
    <mc:Fallback xmlns="">
      <p:transition spd="slow" advTm="3090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931224" cy="994122"/>
          </a:xfrm>
        </p:spPr>
        <p:txBody>
          <a:bodyPr>
            <a:normAutofit/>
          </a:bodyPr>
          <a:lstStyle/>
          <a:p>
            <a:r>
              <a:rPr lang="sr-Cyrl-RS" sz="4000" b="1" dirty="0"/>
              <a:t>УПИС У ПРВИ РАЗРЕД</a:t>
            </a:r>
            <a:endParaRPr lang="sr-Latn-R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4864"/>
            <a:ext cx="9252520" cy="465313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sr-Cyrl-CS" sz="3600" b="1" dirty="0">
                <a:solidFill>
                  <a:srgbClr val="C00000"/>
                </a:solidFill>
              </a:rPr>
              <a:t>На пријемни испит треба понети </a:t>
            </a:r>
          </a:p>
          <a:p>
            <a:pPr marL="0" indent="0">
              <a:buNone/>
            </a:pPr>
            <a:r>
              <a:rPr lang="sr-Cyrl-CS" sz="3600" b="1" dirty="0">
                <a:solidFill>
                  <a:srgbClr val="C00000"/>
                </a:solidFill>
              </a:rPr>
              <a:t>	- ђачку књижицу са залепљеном </a:t>
            </a:r>
            <a:r>
              <a:rPr lang="sr-Cyrl-CS" sz="3600" b="1" dirty="0" smtClean="0">
                <a:solidFill>
                  <a:srgbClr val="C00000"/>
                </a:solidFill>
              </a:rPr>
              <a:t>и печатираном фотографијом</a:t>
            </a:r>
            <a:r>
              <a:rPr lang="sr-Cyrl-RS" sz="3600" b="1" dirty="0" smtClean="0">
                <a:solidFill>
                  <a:srgbClr val="C00000"/>
                </a:solidFill>
              </a:rPr>
              <a:t>, односно пасош за ученике који долазе из иностранства</a:t>
            </a:r>
            <a:endParaRPr lang="sr-Cyrl-CS" sz="3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CS" sz="3600" b="1" dirty="0">
                <a:solidFill>
                  <a:srgbClr val="C00000"/>
                </a:solidFill>
              </a:rPr>
              <a:t>	- потврду добијену када је пријављен пријемни испит  </a:t>
            </a:r>
          </a:p>
          <a:p>
            <a:pPr marL="0" indent="0">
              <a:buNone/>
            </a:pPr>
            <a:r>
              <a:rPr lang="sr-Cyrl-CS" sz="3600" b="1" dirty="0">
                <a:solidFill>
                  <a:srgbClr val="C00000"/>
                </a:solidFill>
              </a:rPr>
              <a:t>	- </a:t>
            </a:r>
            <a:r>
              <a:rPr lang="sr-Cyrl-CS" sz="3600" b="1" dirty="0" smtClean="0">
                <a:solidFill>
                  <a:srgbClr val="C00000"/>
                </a:solidFill>
              </a:rPr>
              <a:t>дозвољени прибор на тесту је оловка, гумица, хемијска оловка, лењир, троугао и шестар; </a:t>
            </a:r>
            <a:endParaRPr lang="sr-Cyrl-CS" sz="3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Cyrl-CS" sz="3600" b="1" dirty="0" smtClean="0">
                <a:solidFill>
                  <a:srgbClr val="C00000"/>
                </a:solidFill>
              </a:rPr>
              <a:t>    - није дозвољена употреба калкулатора, </a:t>
            </a:r>
          </a:p>
          <a:p>
            <a:pPr marL="0" indent="0">
              <a:buNone/>
            </a:pPr>
            <a:r>
              <a:rPr lang="sr-Cyrl-CS" sz="3600" b="1" dirty="0" smtClean="0">
                <a:solidFill>
                  <a:srgbClr val="C00000"/>
                </a:solidFill>
              </a:rPr>
              <a:t>мобилних телефона и „паметних“ сатова</a:t>
            </a:r>
            <a:endParaRPr lang="sr-Cyrl-C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6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412"/>
    </mc:Choice>
    <mc:Fallback xmlns="">
      <p:transition spd="slow" advTm="31412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3106</TotalTime>
  <Words>1604</Words>
  <Application>Microsoft Office PowerPoint</Application>
  <PresentationFormat>On-screen Show (4:3)</PresentationFormat>
  <Paragraphs>200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</vt:lpstr>
      <vt:lpstr>Wingdings 3</vt:lpstr>
      <vt:lpstr>Ion Boardroom</vt:lpstr>
      <vt:lpstr>УПИС У ПРВИ РАЗРЕД МАТЕМАТИЧКЕ ГИМНАЗИЈЕ</vt:lpstr>
      <vt:lpstr>УПИС У ПРВИ РАЗРЕД</vt:lpstr>
      <vt:lpstr>УПИС У ПРВИ РАЗРЕД</vt:lpstr>
      <vt:lpstr>УПИС У ПРВИ РАЗРЕД</vt:lpstr>
      <vt:lpstr>УПИС У ПРВИ РАЗРЕД</vt:lpstr>
      <vt:lpstr>PowerPoint Presentation</vt:lpstr>
      <vt:lpstr>     УПИС У ПРВИ РАЗРЕД:                                                КОРАК    ПРВИ</vt:lpstr>
      <vt:lpstr>УПИС У ПРВИ РАЗРЕД КОРАК     ДРУГИ</vt:lpstr>
      <vt:lpstr>УПИС У ПРВИ РАЗРЕД</vt:lpstr>
      <vt:lpstr>ПОЛАГАЊE ПРИЈЕМНОГ ИСПИТА:</vt:lpstr>
      <vt:lpstr>ПРОЦЕДУРА ПОЛАГАЊА ИСПИТА:</vt:lpstr>
      <vt:lpstr>PowerPoint Presentation</vt:lpstr>
      <vt:lpstr>ПРОЦЕДУРА ПОЛАГАЊА ИСПИТА:</vt:lpstr>
      <vt:lpstr>УПИС У ПРВИ РАЗРЕД</vt:lpstr>
      <vt:lpstr>УПИС У ПРВИ РАЗРЕД КОРАК ТРЕЋИ</vt:lpstr>
      <vt:lpstr>УПИС У ПРВИ РАЗРЕД КОРАК ЧЕТВРТИ</vt:lpstr>
      <vt:lpstr>УПИС У ПРВИ РАЗРЕД КОРАК  ЧЕТВРТИ</vt:lpstr>
      <vt:lpstr>УПИС У ПРВИ РАЗРЕД КОРАК     ПЕТИ</vt:lpstr>
      <vt:lpstr>ПРОШЛОГОДИШЊИ УПИС У МАТЕМАТИЧКУ ГИМНАЗИЈУ</vt:lpstr>
      <vt:lpstr>ПРОШЛОГОДИШЊИ УПИС У МАТЕМАТИЧКУ ГИМНАЗИЈУ</vt:lpstr>
      <vt:lpstr>ПРОШЛОГОДИШЊИ УПИС У МАТЕМАТИЧКУ ГИМНАЗИЈУ</vt:lpstr>
      <vt:lpstr>РЕЗУЛТАТИ УЧЕНИКА  МГ-а НА ПРИЈЕМНОМ И ЗАВРШНОМ ИСПИТУ</vt:lpstr>
      <vt:lpstr>РЕЗУЛТАТИ НАШИХ УЧЕНИКА  НА ПРИЈЕМНОМ И ЗАВРШНОМ ИСПИТУ</vt:lpstr>
      <vt:lpstr>РЕЗУЛТАТИ УЧЕНИКА МГ-а  НА ПРИЈЕМНОМ И ЗАВРШНОМ ИСПИТУ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УПИС У ПРВИ РАЗРЕД МАТЕМАТИЧКЕ ГИМНАЗИЈЕ</dc:title>
  <dc:creator>Jasmin Stosic</dc:creator>
  <cp:lastModifiedBy>Jasmina Stosic</cp:lastModifiedBy>
  <cp:revision>182</cp:revision>
  <cp:lastPrinted>2014-05-08T09:21:59Z</cp:lastPrinted>
  <dcterms:created xsi:type="dcterms:W3CDTF">2013-05-18T08:57:55Z</dcterms:created>
  <dcterms:modified xsi:type="dcterms:W3CDTF">2023-04-02T07:30:09Z</dcterms:modified>
</cp:coreProperties>
</file>